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6" r:id="rId4"/>
    <p:sldId id="267" r:id="rId5"/>
    <p:sldId id="268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3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AC27-DF18-482A-94A0-25904280E98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9B74-86B0-476F-874D-546B180A6A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AC27-DF18-482A-94A0-25904280E98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9B74-86B0-476F-874D-546B180A6A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AC27-DF18-482A-94A0-25904280E98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9B74-86B0-476F-874D-546B180A6A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AC27-DF18-482A-94A0-25904280E98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9B74-86B0-476F-874D-546B180A6A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AC27-DF18-482A-94A0-25904280E98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9B74-86B0-476F-874D-546B180A6A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AC27-DF18-482A-94A0-25904280E98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9B74-86B0-476F-874D-546B180A6A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AC27-DF18-482A-94A0-25904280E98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9B74-86B0-476F-874D-546B180A6A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AC27-DF18-482A-94A0-25904280E98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9B74-86B0-476F-874D-546B180A6A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AC27-DF18-482A-94A0-25904280E98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9B74-86B0-476F-874D-546B180A6A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AC27-DF18-482A-94A0-25904280E98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9B74-86B0-476F-874D-546B180A6A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AC27-DF18-482A-94A0-25904280E98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9B74-86B0-476F-874D-546B180A6A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AC27-DF18-482A-94A0-25904280E981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9B74-86B0-476F-874D-546B180A6A6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ailymotion.com/video/x1tmk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01156" cy="5083188"/>
          </a:xfrm>
        </p:spPr>
        <p:txBody>
          <a:bodyPr>
            <a:normAutofit/>
          </a:bodyPr>
          <a:lstStyle/>
          <a:p>
            <a:r>
              <a:rPr lang="fr-FR" dirty="0" smtClean="0"/>
              <a:t>Qu’est-ce que le langage et à quoi sert-il?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fonction impressive ou conative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Oh! Fuis! Détourne-toi de mon chemin fatal, hélas! Sans le vouloir, je te ferais du mal!</a:t>
            </a:r>
          </a:p>
          <a:p>
            <a:pPr>
              <a:buNone/>
            </a:pPr>
            <a:r>
              <a:rPr lang="fr-FR" dirty="0" smtClean="0"/>
              <a:t>	Hugo, </a:t>
            </a:r>
            <a:r>
              <a:rPr lang="fr-FR" i="1" dirty="0" smtClean="0"/>
              <a:t>Hernani</a:t>
            </a:r>
            <a:endParaRPr lang="fr-FR" i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357431"/>
            <a:ext cx="4214843" cy="26646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fonction phatique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357430"/>
            <a:ext cx="3857652" cy="3207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25451"/>
            <a:ext cx="4040188" cy="325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fonction métalinguistique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https://www.dailymotion.com/video/x1tmk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2862" y="2357431"/>
            <a:ext cx="3306790" cy="27789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fonction poétique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2844" y="2174875"/>
            <a:ext cx="4572032" cy="3951288"/>
          </a:xfrm>
        </p:spPr>
        <p:txBody>
          <a:bodyPr>
            <a:normAutofit/>
          </a:bodyPr>
          <a:lstStyle/>
          <a:p>
            <a:pPr marL="144000">
              <a:buNone/>
            </a:pPr>
            <a:r>
              <a:rPr lang="fr-FR" sz="1800" dirty="0" smtClean="0"/>
              <a:t>Ses purs ongles très haut dédiant leur onyx,</a:t>
            </a:r>
          </a:p>
          <a:p>
            <a:pPr marL="144000">
              <a:buNone/>
            </a:pPr>
            <a:r>
              <a:rPr lang="fr-FR" sz="1800" dirty="0"/>
              <a:t>L'Angoisse, ce minuit </a:t>
            </a:r>
            <a:r>
              <a:rPr lang="fr-FR" sz="1800" dirty="0" smtClean="0"/>
              <a:t> soutient, Lampadophore</a:t>
            </a:r>
          </a:p>
          <a:p>
            <a:pPr marL="144000">
              <a:buNone/>
            </a:pPr>
            <a:r>
              <a:rPr lang="fr-FR" sz="1800" dirty="0" smtClean="0"/>
              <a:t>Maint rêve vespéral brûlé par le Phénix </a:t>
            </a:r>
          </a:p>
          <a:p>
            <a:pPr marL="144000">
              <a:buNone/>
            </a:pPr>
            <a:r>
              <a:rPr lang="fr-FR" sz="1800" dirty="0" smtClean="0"/>
              <a:t>Que ne recueille pas de cinéraire amphore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 Sur les crédences, au salon vide : nul </a:t>
            </a:r>
            <a:r>
              <a:rPr lang="fr-FR" sz="1800" dirty="0" err="1" smtClean="0"/>
              <a:t>ptyx</a:t>
            </a:r>
            <a:endParaRPr lang="fr-FR" sz="1800" dirty="0"/>
          </a:p>
          <a:p>
            <a:pPr>
              <a:buNone/>
            </a:pPr>
            <a:r>
              <a:rPr lang="fr-FR" sz="1800" dirty="0" smtClean="0"/>
              <a:t>Aboli bibelot d'inanité sonore, </a:t>
            </a:r>
          </a:p>
          <a:p>
            <a:pPr>
              <a:buNone/>
            </a:pPr>
            <a:r>
              <a:rPr lang="fr-FR" sz="1800" dirty="0" smtClean="0"/>
              <a:t>(Car le Maître est allé puiser ses pleurs au Styx</a:t>
            </a:r>
          </a:p>
          <a:p>
            <a:pPr>
              <a:buNone/>
            </a:pPr>
            <a:r>
              <a:rPr lang="fr-FR" sz="1800" dirty="0" smtClean="0"/>
              <a:t>Avec ce seul objet dont le Néant s'honore.) </a:t>
            </a:r>
            <a:endParaRPr lang="fr-FR" sz="1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8562" y="2428868"/>
            <a:ext cx="3563966" cy="29218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015468" cy="15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86058"/>
            <a:ext cx="43243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Eléments de linguistique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  Signifié ,signifiant, référent », Ferdinand de Saussure</a:t>
            </a:r>
          </a:p>
          <a:p>
            <a:r>
              <a:rPr lang="fr-FR" dirty="0" smtClean="0"/>
              <a:t>«  Les fonctions du langage », Roman Jakobson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643338"/>
          </a:xfrm>
        </p:spPr>
        <p:txBody>
          <a:bodyPr>
            <a:normAutofit/>
          </a:bodyPr>
          <a:lstStyle/>
          <a:p>
            <a:r>
              <a:rPr lang="fr-FR" dirty="0" smtClean="0"/>
              <a:t>«  </a:t>
            </a:r>
            <a:r>
              <a:rPr lang="fr-FR" sz="3600" dirty="0" smtClean="0"/>
              <a:t>Signifié et signifiant », Ferdinand de Saussure</a:t>
            </a:r>
            <a:br>
              <a:rPr lang="fr-FR" sz="36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00438"/>
            <a:ext cx="52959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Schéma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357686" y="273050"/>
            <a:ext cx="4329114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Le signifié : le concept de chat ( image du milieu)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 signifiant (dessin de droite et le mot même «  chat »)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 référent ( la réalité physique du chat : image de gauche)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457200" y="1500174"/>
            <a:ext cx="3686172" cy="4625989"/>
          </a:xfrm>
        </p:spPr>
        <p:txBody>
          <a:bodyPr/>
          <a:lstStyle/>
          <a:p>
            <a:r>
              <a:rPr lang="fr-FR" dirty="0" smtClean="0"/>
              <a:t>Quels liens unissent ces images?</a:t>
            </a:r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786214" cy="220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résumé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 signifié : le concept de chat ( image du milieu)</a:t>
            </a:r>
          </a:p>
          <a:p>
            <a:endParaRPr lang="fr-FR" dirty="0" smtClean="0"/>
          </a:p>
          <a:p>
            <a:r>
              <a:rPr lang="fr-FR" dirty="0" smtClean="0"/>
              <a:t>Le signifiant (dessin de droite et le mot même «  chat »)</a:t>
            </a:r>
          </a:p>
          <a:p>
            <a:endParaRPr lang="fr-FR" dirty="0" smtClean="0"/>
          </a:p>
          <a:p>
            <a:r>
              <a:rPr lang="fr-FR" dirty="0" smtClean="0"/>
              <a:t>Le référent ( la réalité physique du chat : image de gauche)</a:t>
            </a:r>
          </a:p>
          <a:p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285860"/>
            <a:ext cx="5568950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3582990"/>
          </a:xfrm>
        </p:spPr>
        <p:txBody>
          <a:bodyPr>
            <a:normAutofit/>
          </a:bodyPr>
          <a:lstStyle/>
          <a:p>
            <a:r>
              <a:rPr lang="fr-FR" dirty="0" smtClean="0"/>
              <a:t>Les fonctions du langage</a:t>
            </a:r>
            <a:br>
              <a:rPr lang="fr-FR" dirty="0" smtClean="0"/>
            </a:br>
            <a:r>
              <a:rPr lang="fr-FR" dirty="0" smtClean="0"/>
              <a:t>selon Jakobson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6825" y="1877219"/>
            <a:ext cx="66103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fonction référentielle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r-FR" sz="2000" dirty="0" smtClean="0"/>
              <a:t>Exemple :La terre a tremblé au Japon le 23 janvier.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Le message est centré sur </a:t>
            </a:r>
            <a:r>
              <a:rPr lang="fr-FR" dirty="0" smtClean="0">
                <a:solidFill>
                  <a:srgbClr val="00B050"/>
                </a:solidFill>
              </a:rPr>
              <a:t>le </a:t>
            </a:r>
            <a:r>
              <a:rPr lang="fr-FR" dirty="0">
                <a:solidFill>
                  <a:srgbClr val="00B050"/>
                </a:solidFill>
              </a:rPr>
              <a:t>sujet même du message. Le langage décrit le monde ; il s’agit bien souvent de la fonction primordiale du </a:t>
            </a:r>
            <a:r>
              <a:rPr lang="fr-FR" dirty="0" smtClean="0">
                <a:solidFill>
                  <a:srgbClr val="00B050"/>
                </a:solidFill>
              </a:rPr>
              <a:t>langage: informer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fonction expressive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Exemple :Ainsi disant, je marchais à grands pas, le visage enflammé, le vent sifflant dans chevelure ne sentant ni pluie, ni frimas, enchanté, tourmenté, et comme possédé par le démon de mon cœur. </a:t>
            </a:r>
          </a:p>
          <a:p>
            <a:pPr algn="r">
              <a:buNone/>
            </a:pPr>
            <a:r>
              <a:rPr lang="fr-FR" sz="2000" dirty="0" smtClean="0"/>
              <a:t>Chateaubriand, </a:t>
            </a:r>
            <a:r>
              <a:rPr lang="fr-FR" sz="2000" i="1" dirty="0" smtClean="0"/>
              <a:t>René</a:t>
            </a:r>
          </a:p>
          <a:p>
            <a:pPr algn="r">
              <a:buNone/>
            </a:pPr>
            <a:endParaRPr lang="fr-FR" sz="2000" i="1" dirty="0"/>
          </a:p>
          <a:p>
            <a:pPr algn="r">
              <a:buNone/>
            </a:pPr>
            <a:endParaRPr lang="fr-FR" sz="2000" i="1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5127625" y="2357431"/>
            <a:ext cx="3802093" cy="27979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259</Words>
  <Application>Microsoft Office PowerPoint</Application>
  <PresentationFormat>Affichage à l'écran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Qu’est-ce que le langage et à quoi sert-il?</vt:lpstr>
      <vt:lpstr>Eléments de linguistique</vt:lpstr>
      <vt:lpstr>«  Signifié et signifiant », Ferdinand de Saussure  </vt:lpstr>
      <vt:lpstr>Schéma</vt:lpstr>
      <vt:lpstr>En résumé</vt:lpstr>
      <vt:lpstr>Les fonctions du langage selon Jakobson</vt:lpstr>
      <vt:lpstr>INTRODUCTION</vt:lpstr>
      <vt:lpstr>La fonction référentielle</vt:lpstr>
      <vt:lpstr>La fonction expressive</vt:lpstr>
      <vt:lpstr>La fonction impressive ou conative</vt:lpstr>
      <vt:lpstr>La fonction phatique</vt:lpstr>
      <vt:lpstr>La fonction métalinguistique</vt:lpstr>
      <vt:lpstr>La fonction poétique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fonctions du langage selon Jakobson</dc:title>
  <dc:creator>Karine</dc:creator>
  <cp:lastModifiedBy>Karine</cp:lastModifiedBy>
  <cp:revision>6</cp:revision>
  <dcterms:created xsi:type="dcterms:W3CDTF">2019-11-03T11:31:44Z</dcterms:created>
  <dcterms:modified xsi:type="dcterms:W3CDTF">2019-11-03T15:19:01Z</dcterms:modified>
</cp:coreProperties>
</file>