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58" r:id="rId6"/>
    <p:sldId id="267" r:id="rId7"/>
    <p:sldId id="268" r:id="rId8"/>
    <p:sldId id="263" r:id="rId9"/>
    <p:sldId id="265" r:id="rId10"/>
    <p:sldId id="270" r:id="rId11"/>
    <p:sldId id="266" r:id="rId12"/>
    <p:sldId id="269" r:id="rId13"/>
    <p:sldId id="264" r:id="rId14"/>
    <p:sldId id="25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2934" y="-11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24D6277-1FC2-415F-9EC4-7E9EF870F8A1}" type="datetimeFigureOut">
              <a:rPr lang="fr-FR" smtClean="0"/>
              <a:t>12/03/2018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EDE67-3379-4691-BEA7-E04A7194D63C}"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4D6277-1FC2-415F-9EC4-7E9EF870F8A1}" type="datetimeFigureOut">
              <a:rPr lang="fr-FR" smtClean="0"/>
              <a:t>12/03/2018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EDE67-3379-4691-BEA7-E04A7194D63C}"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4D6277-1FC2-415F-9EC4-7E9EF870F8A1}" type="datetimeFigureOut">
              <a:rPr lang="fr-FR" smtClean="0"/>
              <a:t>12/03/2018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EDE67-3379-4691-BEA7-E04A7194D63C}"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4D6277-1FC2-415F-9EC4-7E9EF870F8A1}" type="datetimeFigureOut">
              <a:rPr lang="fr-FR" smtClean="0"/>
              <a:t>12/03/2018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EDE67-3379-4691-BEA7-E04A7194D63C}"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24D6277-1FC2-415F-9EC4-7E9EF870F8A1}" type="datetimeFigureOut">
              <a:rPr lang="fr-FR" smtClean="0"/>
              <a:t>12/03/2018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EDE67-3379-4691-BEA7-E04A7194D63C}"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24D6277-1FC2-415F-9EC4-7E9EF870F8A1}" type="datetimeFigureOut">
              <a:rPr lang="fr-FR" smtClean="0"/>
              <a:t>12/03/2018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7EDE67-3379-4691-BEA7-E04A7194D63C}"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24D6277-1FC2-415F-9EC4-7E9EF870F8A1}" type="datetimeFigureOut">
              <a:rPr lang="fr-FR" smtClean="0"/>
              <a:t>12/03/2018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87EDE67-3379-4691-BEA7-E04A7194D63C}"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24D6277-1FC2-415F-9EC4-7E9EF870F8A1}" type="datetimeFigureOut">
              <a:rPr lang="fr-FR" smtClean="0"/>
              <a:t>12/03/2018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87EDE67-3379-4691-BEA7-E04A7194D63C}"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4D6277-1FC2-415F-9EC4-7E9EF870F8A1}" type="datetimeFigureOut">
              <a:rPr lang="fr-FR" smtClean="0"/>
              <a:t>12/03/2018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87EDE67-3379-4691-BEA7-E04A7194D63C}"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24D6277-1FC2-415F-9EC4-7E9EF870F8A1}" type="datetimeFigureOut">
              <a:rPr lang="fr-FR" smtClean="0"/>
              <a:t>12/03/2018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7EDE67-3379-4691-BEA7-E04A7194D63C}"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24D6277-1FC2-415F-9EC4-7E9EF870F8A1}" type="datetimeFigureOut">
              <a:rPr lang="fr-FR" smtClean="0"/>
              <a:t>12/03/2018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7EDE67-3379-4691-BEA7-E04A7194D63C}"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D6277-1FC2-415F-9EC4-7E9EF870F8A1}" type="datetimeFigureOut">
              <a:rPr lang="fr-FR" smtClean="0"/>
              <a:t>12/03/2018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EDE67-3379-4691-BEA7-E04A7194D63C}"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1285861"/>
            <a:ext cx="9144000" cy="2314590"/>
          </a:xfrm>
        </p:spPr>
        <p:txBody>
          <a:bodyPr>
            <a:normAutofit/>
          </a:bodyPr>
          <a:lstStyle/>
          <a:p>
            <a:r>
              <a:rPr lang="fr-FR" dirty="0" smtClean="0">
                <a:solidFill>
                  <a:schemeClr val="tx1"/>
                </a:solidFill>
              </a:rPr>
              <a:t>Les auteurs nous font-ils entrer de la même manière dans l’œuvre? </a:t>
            </a:r>
            <a:br>
              <a:rPr lang="fr-FR" dirty="0" smtClean="0">
                <a:solidFill>
                  <a:schemeClr val="tx1"/>
                </a:solidFill>
              </a:rPr>
            </a:b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p:cNvPicPr>
            <a:picLocks noGrp="1" noChangeAspect="1" noChangeArrowheads="1"/>
          </p:cNvPicPr>
          <p:nvPr>
            <p:ph idx="1"/>
          </p:nvPr>
        </p:nvPicPr>
        <p:blipFill>
          <a:blip r:embed="rId2"/>
          <a:srcRect/>
          <a:stretch>
            <a:fillRect/>
          </a:stretch>
        </p:blipFill>
        <p:spPr bwMode="auto">
          <a:xfrm>
            <a:off x="457200" y="1747474"/>
            <a:ext cx="8229600" cy="423141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idx="1"/>
          </p:nvPr>
        </p:nvPicPr>
        <p:blipFill>
          <a:blip r:embed="rId2"/>
          <a:srcRect/>
          <a:stretch>
            <a:fillRect/>
          </a:stretch>
        </p:blipFill>
        <p:spPr bwMode="auto">
          <a:xfrm>
            <a:off x="896127" y="1600200"/>
            <a:ext cx="735174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p:cNvPicPr>
            <a:picLocks noGrp="1" noChangeAspect="1" noChangeArrowheads="1"/>
          </p:cNvPicPr>
          <p:nvPr>
            <p:ph idx="1"/>
          </p:nvPr>
        </p:nvPicPr>
        <p:blipFill>
          <a:blip r:embed="rId2"/>
          <a:srcRect/>
          <a:stretch>
            <a:fillRect/>
          </a:stretch>
        </p:blipFill>
        <p:spPr bwMode="auto">
          <a:xfrm>
            <a:off x="1623407" y="1600200"/>
            <a:ext cx="589718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97040"/>
          </a:xfrm>
        </p:spPr>
        <p:txBody>
          <a:bodyPr>
            <a:normAutofit fontScale="90000"/>
          </a:bodyPr>
          <a:lstStyle/>
          <a:p>
            <a:r>
              <a:rPr lang="fr-FR" dirty="0" smtClean="0"/>
              <a:t>II. Les auteurs montrent une vision réaliste des relations amoureuses et sociales au XVIème</a:t>
            </a:r>
            <a:endParaRPr lang="fr-FR" dirty="0"/>
          </a:p>
        </p:txBody>
      </p:sp>
      <p:sp>
        <p:nvSpPr>
          <p:cNvPr id="3" name="Espace réservé du contenu 2"/>
          <p:cNvSpPr>
            <a:spLocks noGrp="1"/>
          </p:cNvSpPr>
          <p:nvPr>
            <p:ph idx="1"/>
          </p:nvPr>
        </p:nvSpPr>
        <p:spPr>
          <a:xfrm>
            <a:off x="457200" y="2214554"/>
            <a:ext cx="8229600" cy="3911609"/>
          </a:xfrm>
        </p:spPr>
        <p:txBody>
          <a:bodyPr>
            <a:normAutofit fontScale="55000" lnSpcReduction="20000"/>
          </a:bodyPr>
          <a:lstStyle/>
          <a:p>
            <a:pPr marL="514350" indent="-514350">
              <a:buNone/>
            </a:pPr>
            <a:endParaRPr lang="fr-FR" dirty="0" smtClean="0"/>
          </a:p>
          <a:p>
            <a:pPr marL="514350" indent="-514350">
              <a:buNone/>
            </a:pPr>
            <a:endParaRPr lang="fr-FR" dirty="0"/>
          </a:p>
          <a:p>
            <a:pPr marL="514350" indent="-514350">
              <a:buNone/>
            </a:pPr>
            <a:endParaRPr lang="fr-FR" dirty="0" smtClean="0"/>
          </a:p>
          <a:p>
            <a:pPr marL="514350" indent="-514350">
              <a:buNone/>
            </a:pPr>
            <a:endParaRPr lang="fr-FR" dirty="0"/>
          </a:p>
          <a:p>
            <a:pPr marL="514350" indent="-514350">
              <a:buNone/>
            </a:pPr>
            <a:endParaRPr lang="fr-FR" dirty="0" smtClean="0"/>
          </a:p>
          <a:p>
            <a:pPr>
              <a:buNone/>
            </a:pPr>
            <a:r>
              <a:rPr lang="fr-FR" dirty="0" smtClean="0"/>
              <a:t>c) Deux personnages montrent des aspirations plus émancipatrices</a:t>
            </a:r>
          </a:p>
          <a:p>
            <a:pPr>
              <a:buNone/>
            </a:pPr>
            <a:r>
              <a:rPr lang="fr-FR" sz="2900" i="1" dirty="0" smtClean="0"/>
              <a:t>Nouvelle ( p. 12) «  après tous les combats qui ont accoutumé se faire en pareilles occasions, il osa lui dire qu’il l’aimait »</a:t>
            </a:r>
          </a:p>
          <a:p>
            <a:pPr>
              <a:buNone/>
            </a:pPr>
            <a:r>
              <a:rPr lang="fr-FR" sz="2900" i="1" dirty="0" smtClean="0"/>
              <a:t>« Melle de Mézières, tourmentée par ses parents, voyant qu’elle ne pouvait épouser  M. de guise et connaissant par sa vertu qu’il était dangereux d’avoir pour beau frère un homme qu’elle souhaitait pour mari, se résolut enfin d’obéir à ses parents et conjura M. de guise de ne plus apporter d’empêchement et oppositions à son mariage » « défendre l’entrée de son cœur… la vertu se joignant … elle n’était capable que de mépris pour tous ceux qui oseraient lever les yeux jusqu’à elle » « Une des personnes du monde la plus achevée » </a:t>
            </a:r>
            <a:endParaRPr lang="fr-FR" sz="29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46" y="285728"/>
            <a:ext cx="9158294" cy="1643074"/>
          </a:xfrm>
        </p:spPr>
        <p:txBody>
          <a:bodyPr>
            <a:normAutofit fontScale="90000"/>
          </a:bodyPr>
          <a:lstStyle/>
          <a:p>
            <a:r>
              <a:rPr lang="fr-FR" dirty="0" smtClean="0"/>
              <a:t>III. Le traitement des personnages de Chabannes et de La princesse de Montpensier</a:t>
            </a:r>
            <a:endParaRPr lang="fr-FR" dirty="0"/>
          </a:p>
        </p:txBody>
      </p:sp>
      <p:sp>
        <p:nvSpPr>
          <p:cNvPr id="3" name="Espace réservé du contenu 2"/>
          <p:cNvSpPr>
            <a:spLocks noGrp="1"/>
          </p:cNvSpPr>
          <p:nvPr>
            <p:ph idx="1"/>
          </p:nvPr>
        </p:nvSpPr>
        <p:spPr>
          <a:xfrm>
            <a:off x="457200" y="2857496"/>
            <a:ext cx="8229600" cy="3268667"/>
          </a:xfrm>
        </p:spPr>
        <p:txBody>
          <a:bodyPr>
            <a:normAutofit/>
          </a:bodyPr>
          <a:lstStyle/>
          <a:p>
            <a:pPr>
              <a:buNone/>
            </a:pPr>
            <a:r>
              <a:rPr lang="fr-FR" dirty="0" smtClean="0"/>
              <a:t>a) Montpensier</a:t>
            </a:r>
          </a:p>
          <a:p>
            <a:pPr>
              <a:buNone/>
            </a:pPr>
            <a:r>
              <a:rPr lang="fr-FR" sz="1800" dirty="0" smtClean="0"/>
              <a:t>Nouvelle : 1</a:t>
            </a:r>
            <a:r>
              <a:rPr lang="fr-FR" sz="1800" baseline="30000" dirty="0" smtClean="0"/>
              <a:t>ère</a:t>
            </a:r>
            <a:r>
              <a:rPr lang="fr-FR" sz="1800" dirty="0" smtClean="0"/>
              <a:t> phrase</a:t>
            </a:r>
          </a:p>
          <a:p>
            <a:pPr>
              <a:buNone/>
            </a:pPr>
            <a:r>
              <a:rPr lang="fr-FR" sz="1800" dirty="0" smtClean="0"/>
              <a:t>Film :</a:t>
            </a:r>
          </a:p>
          <a:p>
            <a:pPr>
              <a:buNone/>
            </a:pPr>
            <a:r>
              <a:rPr lang="fr-FR" dirty="0" smtClean="0"/>
              <a:t>b) Chabannes </a:t>
            </a:r>
          </a:p>
          <a:p>
            <a:pPr>
              <a:buNone/>
            </a:pPr>
            <a:r>
              <a:rPr lang="fr-FR" sz="1800" dirty="0" smtClean="0"/>
              <a:t>Nouvelle :</a:t>
            </a:r>
          </a:p>
          <a:p>
            <a:pPr>
              <a:buNone/>
            </a:pPr>
            <a:r>
              <a:rPr lang="fr-FR" sz="1800" dirty="0" smtClean="0"/>
              <a:t>Film :</a:t>
            </a:r>
          </a:p>
          <a:p>
            <a:pPr>
              <a:buNone/>
            </a:pP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82792"/>
          </a:xfrm>
        </p:spPr>
        <p:txBody>
          <a:bodyPr>
            <a:normAutofit fontScale="90000"/>
          </a:bodyPr>
          <a:lstStyle/>
          <a:p>
            <a:r>
              <a:rPr lang="fr-FR" dirty="0" smtClean="0"/>
              <a:t>I. </a:t>
            </a:r>
            <a:r>
              <a:rPr lang="fr-FR" sz="3100" dirty="0" smtClean="0"/>
              <a:t>ces prologues nous font entrer dans l’œuvre en liant Histoire et histoire de façons variées</a:t>
            </a:r>
            <a:br>
              <a:rPr lang="fr-FR" sz="3100" dirty="0" smtClean="0"/>
            </a:br>
            <a:r>
              <a:rPr lang="fr-FR" sz="3100" dirty="0" smtClean="0"/>
              <a:t>«  Sont-ce les guerres de religion qui sont abaissées au niveau des péripéties amoureuses , et donc dégradées, banalisées, ou est-ce l’anecdote amoureuse</a:t>
            </a:r>
            <a:endParaRPr lang="fr-FR" sz="3100" dirty="0"/>
          </a:p>
        </p:txBody>
      </p:sp>
      <p:sp>
        <p:nvSpPr>
          <p:cNvPr id="3" name="Espace réservé du contenu 2"/>
          <p:cNvSpPr>
            <a:spLocks noGrp="1"/>
          </p:cNvSpPr>
          <p:nvPr>
            <p:ph idx="1"/>
          </p:nvPr>
        </p:nvSpPr>
        <p:spPr>
          <a:xfrm>
            <a:off x="428596" y="2643182"/>
            <a:ext cx="8229600" cy="3482981"/>
          </a:xfrm>
        </p:spPr>
        <p:txBody>
          <a:bodyPr>
            <a:normAutofit/>
          </a:bodyPr>
          <a:lstStyle/>
          <a:p>
            <a:pPr marL="514350" indent="-514350">
              <a:buAutoNum type="alphaLcParenR"/>
            </a:pPr>
            <a:r>
              <a:rPr lang="fr-FR" dirty="0" smtClean="0"/>
              <a:t>Un cadre Historique</a:t>
            </a:r>
          </a:p>
          <a:p>
            <a:pPr marL="514350" indent="-514350">
              <a:buNone/>
            </a:pPr>
            <a:r>
              <a:rPr lang="fr-FR" sz="1800" i="1" dirty="0" smtClean="0"/>
              <a:t>Nouvelle :«  Pendant que la guerre civile déchirait la France, sous le règne de Charles IX »</a:t>
            </a:r>
          </a:p>
          <a:p>
            <a:pPr marL="514350" indent="-514350">
              <a:buNone/>
            </a:pPr>
            <a:r>
              <a:rPr lang="fr-FR" sz="1800" i="1" dirty="0" smtClean="0"/>
              <a:t>Film :  </a:t>
            </a:r>
          </a:p>
        </p:txBody>
      </p:sp>
      <p:pic>
        <p:nvPicPr>
          <p:cNvPr id="6" name="Picture 2"/>
          <p:cNvPicPr>
            <a:picLocks noChangeAspect="1" noChangeArrowheads="1"/>
          </p:cNvPicPr>
          <p:nvPr/>
        </p:nvPicPr>
        <p:blipFill>
          <a:blip r:embed="rId2" cstate="print"/>
          <a:srcRect/>
          <a:stretch>
            <a:fillRect/>
          </a:stretch>
        </p:blipFill>
        <p:spPr bwMode="auto">
          <a:xfrm>
            <a:off x="500034" y="4143380"/>
            <a:ext cx="2102715" cy="111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82792"/>
          </a:xfrm>
        </p:spPr>
        <p:txBody>
          <a:bodyPr>
            <a:normAutofit fontScale="90000"/>
          </a:bodyPr>
          <a:lstStyle/>
          <a:p>
            <a:r>
              <a:rPr lang="fr-FR" dirty="0" smtClean="0"/>
              <a:t>I. </a:t>
            </a:r>
            <a:r>
              <a:rPr lang="fr-FR" sz="3100" dirty="0" smtClean="0"/>
              <a:t>ces prologues nous font entrer dans l’œuvre en liant Histoire et histoire de façons variées</a:t>
            </a:r>
            <a:br>
              <a:rPr lang="fr-FR" sz="3100" dirty="0" smtClean="0"/>
            </a:br>
            <a:r>
              <a:rPr lang="fr-FR" sz="3100" dirty="0" smtClean="0"/>
              <a:t>«  Sont-ce les guerres de religion qui sont abaissées au niveau des péripéties amoureuses , et donc dégradées, banalisées, ou est-ce l’anecdote amoureuse</a:t>
            </a:r>
            <a:endParaRPr lang="fr-FR" sz="3100" dirty="0"/>
          </a:p>
        </p:txBody>
      </p:sp>
      <p:sp>
        <p:nvSpPr>
          <p:cNvPr id="3" name="Espace réservé du contenu 2"/>
          <p:cNvSpPr>
            <a:spLocks noGrp="1"/>
          </p:cNvSpPr>
          <p:nvPr>
            <p:ph idx="1"/>
          </p:nvPr>
        </p:nvSpPr>
        <p:spPr>
          <a:xfrm>
            <a:off x="428596" y="2643182"/>
            <a:ext cx="8229600" cy="3482981"/>
          </a:xfrm>
        </p:spPr>
        <p:txBody>
          <a:bodyPr>
            <a:normAutofit/>
          </a:bodyPr>
          <a:lstStyle/>
          <a:p>
            <a:pPr>
              <a:buNone/>
            </a:pPr>
            <a:r>
              <a:rPr lang="fr-FR" dirty="0" smtClean="0"/>
              <a:t>b) Des événements historiques qui déclenchent des intrigues amoureuses</a:t>
            </a:r>
          </a:p>
          <a:p>
            <a:pPr>
              <a:buNone/>
            </a:pPr>
            <a:r>
              <a:rPr lang="fr-FR" sz="2300" i="1" dirty="0" smtClean="0"/>
              <a:t>Nouvelle : 1</a:t>
            </a:r>
            <a:r>
              <a:rPr lang="fr-FR" sz="2300" i="1" baseline="30000" dirty="0" smtClean="0"/>
              <a:t>ère</a:t>
            </a:r>
            <a:r>
              <a:rPr lang="fr-FR" sz="2300" i="1" dirty="0" smtClean="0"/>
              <a:t> phrase de la nouvelle</a:t>
            </a:r>
          </a:p>
          <a:p>
            <a:pPr>
              <a:buNone/>
            </a:pPr>
            <a:r>
              <a:rPr lang="fr-FR" sz="2300" i="1" dirty="0" smtClean="0"/>
              <a:t>Film : </a:t>
            </a:r>
          </a:p>
          <a:p>
            <a:pPr>
              <a:buNone/>
            </a:pPr>
            <a:endParaRPr lang="fr-FR" sz="2300" i="1" dirty="0" smtClean="0"/>
          </a:p>
        </p:txBody>
      </p:sp>
      <p:pic>
        <p:nvPicPr>
          <p:cNvPr id="6" name="Picture 2"/>
          <p:cNvPicPr>
            <a:picLocks noChangeAspect="1" noChangeArrowheads="1"/>
          </p:cNvPicPr>
          <p:nvPr/>
        </p:nvPicPr>
        <p:blipFill>
          <a:blip r:embed="rId2" cstate="print"/>
          <a:srcRect/>
          <a:stretch>
            <a:fillRect/>
          </a:stretch>
        </p:blipFill>
        <p:spPr bwMode="auto">
          <a:xfrm>
            <a:off x="1214414" y="4357694"/>
            <a:ext cx="2634654" cy="19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82792"/>
          </a:xfrm>
        </p:spPr>
        <p:txBody>
          <a:bodyPr>
            <a:normAutofit fontScale="90000"/>
          </a:bodyPr>
          <a:lstStyle/>
          <a:p>
            <a:r>
              <a:rPr lang="fr-FR" dirty="0" smtClean="0"/>
              <a:t>I. </a:t>
            </a:r>
            <a:r>
              <a:rPr lang="fr-FR" sz="3100" dirty="0" smtClean="0"/>
              <a:t>ces prologues nous font entrer dans l’œuvre en liant Histoire et histoire de façons variées</a:t>
            </a:r>
            <a:br>
              <a:rPr lang="fr-FR" sz="3100" dirty="0" smtClean="0"/>
            </a:br>
            <a:r>
              <a:rPr lang="fr-FR" sz="3100" dirty="0" smtClean="0"/>
              <a:t>«  Sont-ce les guerres de religion qui sont abaissées au niveau des péripéties amoureuses , et donc dégradées, banalisées, ou est-ce l’anecdote amoureuse</a:t>
            </a:r>
            <a:endParaRPr lang="fr-FR" sz="3100" dirty="0"/>
          </a:p>
        </p:txBody>
      </p:sp>
      <p:sp>
        <p:nvSpPr>
          <p:cNvPr id="3" name="Espace réservé du contenu 2"/>
          <p:cNvSpPr>
            <a:spLocks noGrp="1"/>
          </p:cNvSpPr>
          <p:nvPr>
            <p:ph idx="1"/>
          </p:nvPr>
        </p:nvSpPr>
        <p:spPr>
          <a:xfrm>
            <a:off x="428596" y="2643182"/>
            <a:ext cx="8229600" cy="3482981"/>
          </a:xfrm>
        </p:spPr>
        <p:txBody>
          <a:bodyPr>
            <a:normAutofit/>
          </a:bodyPr>
          <a:lstStyle/>
          <a:p>
            <a:pPr>
              <a:buNone/>
            </a:pPr>
            <a:r>
              <a:rPr lang="fr-FR" dirty="0" smtClean="0"/>
              <a:t>c</a:t>
            </a:r>
            <a:r>
              <a:rPr lang="fr-FR" sz="2400" dirty="0" smtClean="0"/>
              <a:t>)</a:t>
            </a:r>
            <a:r>
              <a:rPr lang="fr-FR" dirty="0" smtClean="0"/>
              <a:t> </a:t>
            </a:r>
            <a:r>
              <a:rPr lang="fr-FR" sz="2400" dirty="0" smtClean="0"/>
              <a:t>Cependant événements historiques et romanesques traités différemment </a:t>
            </a:r>
          </a:p>
          <a:p>
            <a:pPr>
              <a:buNone/>
            </a:pPr>
            <a:r>
              <a:rPr lang="fr-FR" sz="1900" i="1" dirty="0" smtClean="0"/>
              <a:t>Nouvelle</a:t>
            </a:r>
            <a:r>
              <a:rPr lang="fr-FR" sz="2000" i="1" dirty="0" smtClean="0"/>
              <a:t> :« </a:t>
            </a:r>
            <a:r>
              <a:rPr lang="fr-FR" dirty="0" smtClean="0"/>
              <a:t> </a:t>
            </a:r>
            <a:r>
              <a:rPr lang="fr-FR" sz="1900" i="1" dirty="0" smtClean="0"/>
              <a:t>guerre civile déchirait la France » «  le duc de Guise … en devint amoureux et fut aimé »</a:t>
            </a:r>
          </a:p>
          <a:p>
            <a:pPr>
              <a:buNone/>
            </a:pPr>
            <a:r>
              <a:rPr lang="fr-FR" sz="1900" i="1" dirty="0" smtClean="0"/>
              <a:t>Film : </a:t>
            </a:r>
            <a:endParaRPr lang="fr-FR" sz="1900" dirty="0"/>
          </a:p>
        </p:txBody>
      </p:sp>
      <p:pic>
        <p:nvPicPr>
          <p:cNvPr id="4" name="Picture 2"/>
          <p:cNvPicPr>
            <a:picLocks noChangeAspect="1" noChangeArrowheads="1"/>
          </p:cNvPicPr>
          <p:nvPr/>
        </p:nvPicPr>
        <p:blipFill>
          <a:blip r:embed="rId2" cstate="print"/>
          <a:srcRect/>
          <a:stretch>
            <a:fillRect/>
          </a:stretch>
        </p:blipFill>
        <p:spPr bwMode="auto">
          <a:xfrm>
            <a:off x="1357290" y="4572008"/>
            <a:ext cx="2884648" cy="21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97040"/>
          </a:xfrm>
        </p:spPr>
        <p:txBody>
          <a:bodyPr>
            <a:normAutofit fontScale="90000"/>
          </a:bodyPr>
          <a:lstStyle/>
          <a:p>
            <a:r>
              <a:rPr lang="fr-FR" dirty="0" smtClean="0"/>
              <a:t>II. Les auteurs montrent une vision réaliste des relations amoureuses et sociales au XVIème</a:t>
            </a:r>
            <a:endParaRPr lang="fr-FR" dirty="0"/>
          </a:p>
        </p:txBody>
      </p:sp>
      <p:sp>
        <p:nvSpPr>
          <p:cNvPr id="3" name="Espace réservé du contenu 2"/>
          <p:cNvSpPr>
            <a:spLocks noGrp="1"/>
          </p:cNvSpPr>
          <p:nvPr>
            <p:ph idx="1"/>
          </p:nvPr>
        </p:nvSpPr>
        <p:spPr>
          <a:xfrm>
            <a:off x="457200" y="2214554"/>
            <a:ext cx="8229600" cy="3911609"/>
          </a:xfrm>
        </p:spPr>
        <p:txBody>
          <a:bodyPr>
            <a:normAutofit/>
          </a:bodyPr>
          <a:lstStyle/>
          <a:p>
            <a:pPr marL="514350" indent="-514350">
              <a:buAutoNum type="alphaLcParenR"/>
            </a:pPr>
            <a:r>
              <a:rPr lang="fr-FR" dirty="0" smtClean="0"/>
              <a:t>Le statut des femmes</a:t>
            </a:r>
          </a:p>
          <a:p>
            <a:pPr>
              <a:buNone/>
            </a:pPr>
            <a:r>
              <a:rPr lang="fr-FR" sz="2600" i="1" dirty="0" smtClean="0"/>
              <a:t>Nouvelle :  «  était comme accordée  au duc de Maine » «  en faisant épouser cette grande héritière au jeune prince de Montpensier » «  Melle de Mézières, tourmentée par ses parents… se résolut enfin d’obéir à ses parents »</a:t>
            </a:r>
          </a:p>
          <a:p>
            <a:pPr>
              <a:buNone/>
            </a:pPr>
            <a:r>
              <a:rPr lang="fr-FR" sz="2600" i="1" dirty="0" smtClean="0"/>
              <a:t>Film :</a:t>
            </a:r>
          </a:p>
          <a:p>
            <a:pPr marL="514350" indent="-514350">
              <a:buNone/>
            </a:pPr>
            <a:endParaRPr lang="fr-FR" dirty="0" smtClean="0"/>
          </a:p>
          <a:p>
            <a:pPr marL="514350" indent="-514350">
              <a:buNone/>
            </a:pPr>
            <a:endParaRPr lang="fr-FR" dirty="0"/>
          </a:p>
          <a:p>
            <a:pPr marL="514350" indent="-514350">
              <a:buNone/>
            </a:pPr>
            <a:endParaRPr lang="fr-FR" dirty="0" smtClean="0"/>
          </a:p>
          <a:p>
            <a:pPr marL="514350" indent="-514350">
              <a:buNone/>
            </a:pPr>
            <a:endParaRPr lang="fr-FR" dirty="0"/>
          </a:p>
          <a:p>
            <a:pPr marL="514350" indent="-514350">
              <a:buNone/>
            </a:pPr>
            <a:endParaRPr lang="fr-FR" dirty="0" smtClean="0"/>
          </a:p>
          <a:p>
            <a:pPr marL="514350" indent="-514350">
              <a:buNone/>
            </a:pPr>
            <a:endParaRPr lang="fr-FR" dirty="0"/>
          </a:p>
          <a:p>
            <a:pPr marL="514350" indent="-514350">
              <a:buNone/>
            </a:pPr>
            <a:endParaRPr lang="fr-FR" dirty="0" smtClean="0"/>
          </a:p>
          <a:p>
            <a:pPr marL="514350" indent="-514350">
              <a:buNone/>
            </a:pPr>
            <a:endParaRPr lang="fr-FR" dirty="0"/>
          </a:p>
          <a:p>
            <a:pPr marL="514350" indent="-514350">
              <a:buNone/>
            </a:pPr>
            <a:endParaRPr lang="fr-FR" dirty="0" smtClean="0"/>
          </a:p>
          <a:p>
            <a:pPr marL="514350" indent="-514350">
              <a:buNone/>
            </a:pPr>
            <a:endParaRPr lang="fr-FR" dirty="0"/>
          </a:p>
          <a:p>
            <a:pPr marL="514350" indent="-514350">
              <a:buNone/>
            </a:pPr>
            <a:endParaRPr lang="fr-FR" dirty="0" smtClean="0"/>
          </a:p>
        </p:txBody>
      </p:sp>
      <p:pic>
        <p:nvPicPr>
          <p:cNvPr id="6" name="Picture 2"/>
          <p:cNvPicPr>
            <a:picLocks noChangeAspect="1" noChangeArrowheads="1"/>
          </p:cNvPicPr>
          <p:nvPr/>
        </p:nvPicPr>
        <p:blipFill>
          <a:blip r:embed="rId2" cstate="print"/>
          <a:srcRect/>
          <a:stretch>
            <a:fillRect/>
          </a:stretch>
        </p:blipFill>
        <p:spPr bwMode="auto">
          <a:xfrm>
            <a:off x="1785918" y="4857760"/>
            <a:ext cx="2220456" cy="172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idx="1"/>
          </p:nvPr>
        </p:nvPicPr>
        <p:blipFill>
          <a:blip r:embed="rId2"/>
          <a:srcRect/>
          <a:stretch>
            <a:fillRect/>
          </a:stretch>
        </p:blipFill>
        <p:spPr bwMode="auto">
          <a:xfrm>
            <a:off x="1129614" y="1600200"/>
            <a:ext cx="6884771"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p:cNvPicPr>
            <a:picLocks noGrp="1" noChangeAspect="1" noChangeArrowheads="1"/>
          </p:cNvPicPr>
          <p:nvPr>
            <p:ph idx="1"/>
          </p:nvPr>
        </p:nvPicPr>
        <p:blipFill>
          <a:blip r:embed="rId2"/>
          <a:srcRect/>
          <a:stretch>
            <a:fillRect/>
          </a:stretch>
        </p:blipFill>
        <p:spPr bwMode="auto">
          <a:xfrm>
            <a:off x="457200" y="1831374"/>
            <a:ext cx="8229600" cy="40636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97040"/>
          </a:xfrm>
        </p:spPr>
        <p:txBody>
          <a:bodyPr>
            <a:normAutofit fontScale="90000"/>
          </a:bodyPr>
          <a:lstStyle/>
          <a:p>
            <a:r>
              <a:rPr lang="fr-FR" dirty="0" smtClean="0"/>
              <a:t>II. Les auteurs montrent une vision réaliste des relations amoureuses et sociales au XVIème</a:t>
            </a:r>
            <a:endParaRPr lang="fr-FR" dirty="0"/>
          </a:p>
        </p:txBody>
      </p:sp>
      <p:sp>
        <p:nvSpPr>
          <p:cNvPr id="3" name="Espace réservé du contenu 2"/>
          <p:cNvSpPr>
            <a:spLocks noGrp="1"/>
          </p:cNvSpPr>
          <p:nvPr>
            <p:ph idx="1"/>
          </p:nvPr>
        </p:nvSpPr>
        <p:spPr>
          <a:xfrm>
            <a:off x="457200" y="2214554"/>
            <a:ext cx="8229600" cy="3911609"/>
          </a:xfrm>
        </p:spPr>
        <p:txBody>
          <a:bodyPr>
            <a:normAutofit fontScale="70000" lnSpcReduction="20000"/>
          </a:bodyPr>
          <a:lstStyle/>
          <a:p>
            <a:pPr marL="514350" indent="-514350">
              <a:buNone/>
            </a:pPr>
            <a:endParaRPr lang="fr-FR" dirty="0" smtClean="0"/>
          </a:p>
          <a:p>
            <a:pPr>
              <a:buNone/>
            </a:pPr>
            <a:r>
              <a:rPr lang="fr-FR" dirty="0" smtClean="0"/>
              <a:t>b) L’amour comme facteur de désordres, de tourments intérieurs</a:t>
            </a:r>
          </a:p>
          <a:p>
            <a:pPr>
              <a:buNone/>
            </a:pPr>
            <a:r>
              <a:rPr lang="fr-FR" sz="2600" i="1" dirty="0" smtClean="0"/>
              <a:t>Nouvelle :«</a:t>
            </a:r>
            <a:r>
              <a:rPr lang="fr-FR" sz="2600" i="1" dirty="0" smtClean="0"/>
              <a:t>«  l’amour ne laissait pas de trouver sa place parmi tant de désordres, et d’en causer beaucoup dans son empire » «  il s’emporta avec tant de violence, même en présence du prince de Montpensier, qu’il en naquit une haine entre aux qui ne finit qu’avec leur vie »</a:t>
            </a:r>
          </a:p>
          <a:p>
            <a:pPr>
              <a:buNone/>
            </a:pPr>
            <a:r>
              <a:rPr lang="fr-FR" sz="2600" i="1" dirty="0" smtClean="0"/>
              <a:t>«  Ils cachèrent leur intelligence avec beaucoup de soin » ; «  la crainte du cardinal… l’empêchait de se déclarer »</a:t>
            </a:r>
          </a:p>
          <a:p>
            <a:pPr>
              <a:buNone/>
            </a:pPr>
            <a:r>
              <a:rPr lang="fr-FR" sz="2600" i="1" dirty="0" smtClean="0"/>
              <a:t>«  quelque honte qu’il trouvât à se laisser surmonter, il fallut céder, et l’aimer de la plus violente et sincère passion qui fût jamais »</a:t>
            </a:r>
            <a:endParaRPr lang="fr-FR" sz="2600" i="1" dirty="0"/>
          </a:p>
          <a:p>
            <a:pPr>
              <a:buNone/>
            </a:pPr>
            <a:r>
              <a:rPr lang="fr-FR" sz="2600" i="1" dirty="0" smtClean="0"/>
              <a:t>«  et personne ne soupçonna son amour. Il prit soin exact pendant une année entière de le cacher à la princesse » </a:t>
            </a:r>
            <a:r>
              <a:rPr lang="fr-FR" sz="2600" i="1" dirty="0" smtClean="0"/>
              <a:t>«  Le comte de Chabannes pensa mourir à ses pieds de honte et de douleur »</a:t>
            </a:r>
            <a:endParaRPr lang="fr-FR" sz="2600" i="1" dirty="0" smtClean="0"/>
          </a:p>
          <a:p>
            <a:pPr>
              <a:buNone/>
            </a:pPr>
            <a:r>
              <a:rPr lang="fr-FR" sz="2600" i="1" dirty="0" smtClean="0"/>
              <a:t>Film :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Picture 3"/>
          <p:cNvPicPr>
            <a:picLocks noGrp="1" noChangeAspect="1" noChangeArrowheads="1"/>
          </p:cNvPicPr>
          <p:nvPr>
            <p:ph idx="1"/>
          </p:nvPr>
        </p:nvPicPr>
        <p:blipFill>
          <a:blip r:embed="rId2"/>
          <a:srcRect/>
          <a:stretch>
            <a:fillRect/>
          </a:stretch>
        </p:blipFill>
        <p:spPr bwMode="auto">
          <a:xfrm>
            <a:off x="457200" y="1923170"/>
            <a:ext cx="8229600" cy="38800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209</Words>
  <Application>Microsoft Office PowerPoint</Application>
  <PresentationFormat>Affichage à l'écran (4:3)</PresentationFormat>
  <Paragraphs>50</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Les auteurs nous font-ils entrer de la même manière dans l’œuvre?  </vt:lpstr>
      <vt:lpstr>I. ces prologues nous font entrer dans l’œuvre en liant Histoire et histoire de façons variées «  Sont-ce les guerres de religion qui sont abaissées au niveau des péripéties amoureuses , et donc dégradées, banalisées, ou est-ce l’anecdote amoureuse</vt:lpstr>
      <vt:lpstr>I. ces prologues nous font entrer dans l’œuvre en liant Histoire et histoire de façons variées «  Sont-ce les guerres de religion qui sont abaissées au niveau des péripéties amoureuses , et donc dégradées, banalisées, ou est-ce l’anecdote amoureuse</vt:lpstr>
      <vt:lpstr>I. ces prologues nous font entrer dans l’œuvre en liant Histoire et histoire de façons variées «  Sont-ce les guerres de religion qui sont abaissées au niveau des péripéties amoureuses , et donc dégradées, banalisées, ou est-ce l’anecdote amoureuse</vt:lpstr>
      <vt:lpstr>II. Les auteurs montrent une vision réaliste des relations amoureuses et sociales au XVIème</vt:lpstr>
      <vt:lpstr>Diapositive 6</vt:lpstr>
      <vt:lpstr>Diapositive 7</vt:lpstr>
      <vt:lpstr>II. Les auteurs montrent une vision réaliste des relations amoureuses et sociales au XVIème</vt:lpstr>
      <vt:lpstr>Diapositive 9</vt:lpstr>
      <vt:lpstr>Diapositive 10</vt:lpstr>
      <vt:lpstr>Diapositive 11</vt:lpstr>
      <vt:lpstr>Diapositive 12</vt:lpstr>
      <vt:lpstr>II. Les auteurs montrent une vision réaliste des relations amoureuses et sociales au XVIème</vt:lpstr>
      <vt:lpstr>III. Le traitement des personnages de Chabannes et de La princesse de Montpensier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auteurs nous font-ils entrer de la même manière dans l’œuvre?  </dc:title>
  <dc:creator>Karine</dc:creator>
  <cp:lastModifiedBy>Karine</cp:lastModifiedBy>
  <cp:revision>3</cp:revision>
  <dcterms:created xsi:type="dcterms:W3CDTF">2018-03-12T08:58:56Z</dcterms:created>
  <dcterms:modified xsi:type="dcterms:W3CDTF">2018-03-12T11:10:52Z</dcterms:modified>
</cp:coreProperties>
</file>