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2" r:id="rId3"/>
    <p:sldId id="263" r:id="rId4"/>
    <p:sldId id="265" r:id="rId5"/>
    <p:sldId id="266" r:id="rId6"/>
    <p:sldId id="267" r:id="rId7"/>
    <p:sldId id="269" r:id="rId8"/>
    <p:sldId id="271" r:id="rId9"/>
    <p:sldId id="272" r:id="rId10"/>
    <p:sldId id="274" r:id="rId11"/>
    <p:sldId id="275" r:id="rId12"/>
    <p:sldId id="276" r:id="rId13"/>
    <p:sldId id="278" r:id="rId14"/>
    <p:sldId id="268" r:id="rId15"/>
    <p:sldId id="277" r:id="rId16"/>
    <p:sldId id="257" r:id="rId17"/>
    <p:sldId id="264" r:id="rId18"/>
    <p:sldId id="260" r:id="rId19"/>
    <p:sldId id="26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2" autoAdjust="0"/>
    <p:restoredTop sz="94660"/>
  </p:normalViewPr>
  <p:slideViewPr>
    <p:cSldViewPr>
      <p:cViewPr varScale="1">
        <p:scale>
          <a:sx n="90" d="100"/>
          <a:sy n="90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0DEB-1B24-4FE9-83EA-CE7552EBCDF1}" type="datetimeFigureOut">
              <a:rPr lang="fr-FR" smtClean="0"/>
              <a:pPr/>
              <a:t>15/05/2018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0438-2EA6-4D31-BEEC-E2C0D2F119D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Karine\Google%20Drive\LYCEE\cours\Terminale\Montpensier\La%20sc&#232;ne%20de%20la%20rivi&#232;re.pptx" TargetMode="External"/><Relationship Id="rId2" Type="http://schemas.openxmlformats.org/officeDocument/2006/relationships/hyperlink" Target="https://www.dailymotion.com/video/x38ve3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scène du 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571500" indent="-571500" algn="ctr">
              <a:buAutoNum type="romanUcPeriod"/>
            </a:pPr>
            <a:r>
              <a:rPr lang="fr-FR" b="1" dirty="0" smtClean="0"/>
              <a:t>La fête des apparences</a:t>
            </a:r>
          </a:p>
          <a:p>
            <a:pPr marL="571500" indent="-571500" algn="ctr">
              <a:buNone/>
            </a:pPr>
            <a:r>
              <a:rPr lang="fr-FR" b="1" dirty="0" smtClean="0"/>
              <a:t>Féérie et prestige en question</a:t>
            </a:r>
          </a:p>
          <a:p>
            <a:pPr marL="571500" indent="-571500" algn="ctr"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Couvrez-vous!</a:t>
            </a:r>
            <a:endParaRPr lang="fr-FR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80394"/>
            <a:ext cx="8229600" cy="2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danse des chassés-croisés</a:t>
            </a:r>
            <a:endParaRPr lang="fr-F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143512"/>
            <a:ext cx="2897144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302894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2938433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7298"/>
            <a:ext cx="2749385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357298"/>
            <a:ext cx="2829895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929198"/>
            <a:ext cx="3336053" cy="17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scène du bal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fr-FR" b="1" dirty="0" smtClean="0"/>
              <a:t>III. Le quiproquo tragique</a:t>
            </a:r>
          </a:p>
          <a:p>
            <a:pPr algn="ctr">
              <a:buNone/>
            </a:pPr>
            <a:r>
              <a:rPr lang="fr-FR" b="1" dirty="0" smtClean="0"/>
              <a:t>Plongée tragique</a:t>
            </a:r>
          </a:p>
          <a:p>
            <a:pPr algn="ctr">
              <a:buNone/>
            </a:pPr>
            <a:r>
              <a:rPr lang="fr-FR" b="1" dirty="0" smtClean="0"/>
              <a:t>Sidérations</a:t>
            </a:r>
          </a:p>
          <a:p>
            <a:pPr algn="ctr">
              <a:buNone/>
            </a:pPr>
            <a:r>
              <a:rPr lang="fr-FR" b="1" dirty="0" smtClean="0"/>
              <a:t>Passions explosives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0" name="Espace réservé du texte 1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1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81" r="548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905827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du photogramme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723" y="2380584"/>
            <a:ext cx="8692555" cy="3132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Sidérations successives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Anjou</a:t>
            </a:r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Guise</a:t>
            </a:r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Chabannes</a:t>
            </a:r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r>
              <a:rPr lang="fr-FR" sz="2400" b="1" dirty="0" smtClean="0"/>
              <a:t>La </a:t>
            </a:r>
            <a:r>
              <a:rPr lang="fr-FR" sz="2400" b="1" dirty="0" smtClean="0"/>
              <a:t>princesse + montée en tension ( analyse de la scène) </a:t>
            </a:r>
            <a:endParaRPr lang="fr-FR" sz="2400" b="1" dirty="0" smtClean="0"/>
          </a:p>
          <a:p>
            <a:pPr>
              <a:buFont typeface="Arial" pitchFamily="34" charset="0"/>
              <a:buChar char="•"/>
            </a:pPr>
            <a:endParaRPr lang="fr-FR" b="1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1895667"/>
            <a:ext cx="5111750" cy="260787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Passions explosives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1247775"/>
            <a:ext cx="8105775" cy="4362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menaces historiques…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7" y="2505869"/>
            <a:ext cx="7858125" cy="2714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« souvenez-vous que la perte de votre vie sera peut- être la moindre chose dont je punirai quelque jour votre témérité » p. 61 ; </a:t>
            </a:r>
            <a:r>
              <a:rPr lang="fr-FR" dirty="0" smtClean="0"/>
              <a:t>: assassinat </a:t>
            </a:r>
            <a:r>
              <a:rPr lang="fr-FR" dirty="0" smtClean="0"/>
              <a:t>de Guise par Anjou devenu roi de France sous le nom d’Henri III.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En </a:t>
            </a:r>
            <a:r>
              <a:rPr lang="fr-FR" dirty="0" smtClean="0"/>
              <a:t>organisant la montée parallèle du drame historique et du drame romanesque, Mme de Lafayette fait fusionner Histoire et fiction dans une même vision tragique de l'homme et du monde.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La </a:t>
            </a:r>
            <a:r>
              <a:rPr lang="fr-FR" sz="4000" b="1" dirty="0" smtClean="0"/>
              <a:t>scène du </a:t>
            </a:r>
            <a:r>
              <a:rPr lang="fr-FR" sz="4000" b="1" dirty="0" smtClean="0"/>
              <a:t>bal : Une tradition romanesque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i="1" dirty="0" smtClean="0"/>
              <a:t>La </a:t>
            </a:r>
            <a:r>
              <a:rPr lang="fr-FR" i="1" dirty="0" smtClean="0"/>
              <a:t>princesse de Clèves</a:t>
            </a:r>
            <a:r>
              <a:rPr lang="fr-FR" dirty="0" smtClean="0"/>
              <a:t>, Delannoy (1961) </a:t>
            </a:r>
          </a:p>
          <a:p>
            <a:pPr>
              <a:buNone/>
            </a:pPr>
            <a:r>
              <a:rPr lang="fr-FR" dirty="0" smtClean="0">
                <a:hlinkClick r:id="rId2"/>
              </a:rPr>
              <a:t>https://www.dailymotion.com/video/x38ve3l</a:t>
            </a:r>
            <a:endParaRPr lang="fr-FR" dirty="0" smtClean="0"/>
          </a:p>
          <a:p>
            <a:pPr>
              <a:buNone/>
            </a:pPr>
            <a:r>
              <a:rPr lang="fr-FR" i="1" dirty="0" smtClean="0"/>
              <a:t>Madame Bovary, </a:t>
            </a:r>
            <a:r>
              <a:rPr lang="fr-FR" dirty="0" smtClean="0"/>
              <a:t>Chabrol (1991)</a:t>
            </a:r>
          </a:p>
          <a:p>
            <a:pPr>
              <a:buNone/>
            </a:pPr>
            <a:r>
              <a:rPr lang="fr-FR" sz="2800" dirty="0" smtClean="0">
                <a:hlinkClick r:id="rId3" action="ppaction://hlinkpres?slideindex=1&amp;slidetitle="/>
              </a:rPr>
              <a:t>https://www.youtube.com/watch?v=BOttTRpvICw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dirty="0"/>
              <a:t>Bal à la cour des Valois vers 1580, </a:t>
            </a:r>
            <a:r>
              <a:rPr lang="fr-FR" sz="2400" b="1" dirty="0" err="1"/>
              <a:t>école</a:t>
            </a:r>
            <a:r>
              <a:rPr lang="fr-FR" sz="2400" b="1" dirty="0"/>
              <a:t> </a:t>
            </a:r>
            <a:r>
              <a:rPr lang="fr-FR" sz="2400" b="1" dirty="0" err="1"/>
              <a:t>française</a:t>
            </a:r>
            <a:r>
              <a:rPr lang="fr-FR" sz="2400" b="1" dirty="0"/>
              <a:t> – </a:t>
            </a:r>
            <a:r>
              <a:rPr lang="fr-FR" sz="2400" b="1" dirty="0" err="1"/>
              <a:t>Musée</a:t>
            </a:r>
            <a:r>
              <a:rPr lang="fr-FR" sz="2400" b="1" dirty="0"/>
              <a:t> des </a:t>
            </a:r>
            <a:r>
              <a:rPr lang="fr-FR" sz="2400" b="1" dirty="0" err="1"/>
              <a:t>Beaux-Arts</a:t>
            </a:r>
            <a:r>
              <a:rPr lang="fr-FR" sz="2400" b="1" dirty="0"/>
              <a:t> de Rennes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64" y="1665000"/>
            <a:ext cx="8950272" cy="35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fr-FR" sz="2700" b="1" dirty="0" smtClean="0"/>
              <a:t>Bal à la cour d’Henri III, peinture, école française, 2ème moitié du XVIe s. Musée du Louvre</a:t>
            </a:r>
            <a:endParaRPr lang="fr-FR" sz="27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436" y="1251000"/>
            <a:ext cx="6911128" cy="43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30308"/>
            <a:ext cx="8229600" cy="36657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8" y="957263"/>
            <a:ext cx="8239125" cy="49434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nymphes et les maures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0" y="2554769"/>
            <a:ext cx="4500328" cy="2916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34866" y="2952399"/>
            <a:ext cx="4709134" cy="2124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scène du bal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fr-FR" sz="1800" i="1" dirty="0" smtClean="0"/>
              <a:t>« </a:t>
            </a:r>
            <a:r>
              <a:rPr lang="fr-FR" sz="1800" i="1" dirty="0" smtClean="0"/>
              <a:t>Rien n’est plus favorable à la naissance de l’amour que le mélange d’une solitude ennuyeuse et de quelques bals rares. </a:t>
            </a:r>
            <a:r>
              <a:rPr lang="fr-FR" sz="1800" i="1" dirty="0" smtClean="0"/>
              <a:t>», </a:t>
            </a:r>
            <a:r>
              <a:rPr lang="fr-FR" sz="1800" dirty="0" smtClean="0"/>
              <a:t>Stendhal</a:t>
            </a:r>
          </a:p>
          <a:p>
            <a:pPr algn="ctr">
              <a:buNone/>
            </a:pPr>
            <a:r>
              <a:rPr lang="fr-FR" b="1" dirty="0" smtClean="0"/>
              <a:t>II. Les coulisses de la passion</a:t>
            </a:r>
          </a:p>
          <a:p>
            <a:pPr algn="ctr">
              <a:buNone/>
            </a:pPr>
            <a:r>
              <a:rPr lang="fr-FR" b="1" dirty="0" smtClean="0"/>
              <a:t>Déguisement : vérité et illusion</a:t>
            </a:r>
          </a:p>
          <a:p>
            <a:pPr algn="ctr">
              <a:buNone/>
            </a:pPr>
            <a:r>
              <a:rPr lang="fr-FR" b="1" dirty="0" smtClean="0"/>
              <a:t>La danse des chassés-croisés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bouguereau_nymphes-satyre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86050" y="785794"/>
            <a:ext cx="3802387" cy="550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3178"/>
            <a:ext cx="4779000" cy="2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70167" y="2786058"/>
            <a:ext cx="4773833" cy="251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171</Words>
  <Application>Microsoft Office PowerPoint</Application>
  <PresentationFormat>Affichage à l'écran (4:3)</PresentationFormat>
  <Paragraphs>33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La scène du bal</vt:lpstr>
      <vt:lpstr>Bal à la cour des Valois vers 1580, école française – Musée des Beaux-Arts de Rennes</vt:lpstr>
      <vt:lpstr>Bal à la cour d’Henri III, peinture, école française, 2ème moitié du XVIe s. Musée du Louvre</vt:lpstr>
      <vt:lpstr>Diapositive 4</vt:lpstr>
      <vt:lpstr>Diapositive 5</vt:lpstr>
      <vt:lpstr>Les nymphes et les maures</vt:lpstr>
      <vt:lpstr>La scène du bal</vt:lpstr>
      <vt:lpstr>Diapositive 8</vt:lpstr>
      <vt:lpstr>Diapositive 9</vt:lpstr>
      <vt:lpstr>Couvrez-vous!</vt:lpstr>
      <vt:lpstr>La danse des chassés-croisés</vt:lpstr>
      <vt:lpstr>La scène du bal</vt:lpstr>
      <vt:lpstr>Diapositive 13</vt:lpstr>
      <vt:lpstr>Analyse du photogramme</vt:lpstr>
      <vt:lpstr>Sidérations successives</vt:lpstr>
      <vt:lpstr>Passions explosives</vt:lpstr>
      <vt:lpstr>Des menaces historiques…</vt:lpstr>
      <vt:lpstr>Diapositive 18</vt:lpstr>
      <vt:lpstr> La scène du bal : Une tradition romanesque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 à la cour des Valois vers 1580, école française – Musée des Beaux-Arts de Rennes</dc:title>
  <dc:creator>Karine</dc:creator>
  <cp:lastModifiedBy>Karine</cp:lastModifiedBy>
  <cp:revision>4</cp:revision>
  <dcterms:created xsi:type="dcterms:W3CDTF">2018-05-14T16:48:20Z</dcterms:created>
  <dcterms:modified xsi:type="dcterms:W3CDTF">2018-05-15T16:44:24Z</dcterms:modified>
</cp:coreProperties>
</file>