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9" r:id="rId4"/>
    <p:sldId id="281" r:id="rId5"/>
    <p:sldId id="258" r:id="rId6"/>
    <p:sldId id="259" r:id="rId7"/>
    <p:sldId id="283" r:id="rId8"/>
    <p:sldId id="262" r:id="rId9"/>
    <p:sldId id="261" r:id="rId10"/>
    <p:sldId id="278" r:id="rId11"/>
    <p:sldId id="260" r:id="rId12"/>
    <p:sldId id="263" r:id="rId13"/>
    <p:sldId id="264" r:id="rId14"/>
    <p:sldId id="277" r:id="rId15"/>
    <p:sldId id="282"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80" r:id="rId2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352" autoAdjust="0"/>
    <p:restoredTop sz="94660"/>
  </p:normalViewPr>
  <p:slideViewPr>
    <p:cSldViewPr>
      <p:cViewPr varScale="1">
        <p:scale>
          <a:sx n="86" d="100"/>
          <a:sy n="86" d="100"/>
        </p:scale>
        <p:origin x="-100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1D5FF5B4-5E9C-42CD-B9C3-016090548D25}" type="datetimeFigureOut">
              <a:rPr lang="fr-FR" smtClean="0"/>
              <a:t>10/09/2017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12D6C3F-F51D-4940-A8C8-71882419C0FA}"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D5FF5B4-5E9C-42CD-B9C3-016090548D25}" type="datetimeFigureOut">
              <a:rPr lang="fr-FR" smtClean="0"/>
              <a:t>10/09/2017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12D6C3F-F51D-4940-A8C8-71882419C0FA}"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D5FF5B4-5E9C-42CD-B9C3-016090548D25}" type="datetimeFigureOut">
              <a:rPr lang="fr-FR" smtClean="0"/>
              <a:t>10/09/2017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12D6C3F-F51D-4940-A8C8-71882419C0FA}"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D5FF5B4-5E9C-42CD-B9C3-016090548D25}" type="datetimeFigureOut">
              <a:rPr lang="fr-FR" smtClean="0"/>
              <a:t>10/09/2017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12D6C3F-F51D-4940-A8C8-71882419C0FA}"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1D5FF5B4-5E9C-42CD-B9C3-016090548D25}" type="datetimeFigureOut">
              <a:rPr lang="fr-FR" smtClean="0"/>
              <a:t>10/09/2017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12D6C3F-F51D-4940-A8C8-71882419C0FA}"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1D5FF5B4-5E9C-42CD-B9C3-016090548D25}" type="datetimeFigureOut">
              <a:rPr lang="fr-FR" smtClean="0"/>
              <a:t>10/09/2017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12D6C3F-F51D-4940-A8C8-71882419C0FA}"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1D5FF5B4-5E9C-42CD-B9C3-016090548D25}" type="datetimeFigureOut">
              <a:rPr lang="fr-FR" smtClean="0"/>
              <a:t>10/09/2017</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12D6C3F-F51D-4940-A8C8-71882419C0FA}"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1D5FF5B4-5E9C-42CD-B9C3-016090548D25}" type="datetimeFigureOut">
              <a:rPr lang="fr-FR" smtClean="0"/>
              <a:t>10/09/2017</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12D6C3F-F51D-4940-A8C8-71882419C0FA}"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D5FF5B4-5E9C-42CD-B9C3-016090548D25}" type="datetimeFigureOut">
              <a:rPr lang="fr-FR" smtClean="0"/>
              <a:t>10/09/2017</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12D6C3F-F51D-4940-A8C8-71882419C0FA}"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D5FF5B4-5E9C-42CD-B9C3-016090548D25}" type="datetimeFigureOut">
              <a:rPr lang="fr-FR" smtClean="0"/>
              <a:t>10/09/2017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12D6C3F-F51D-4940-A8C8-71882419C0FA}"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D5FF5B4-5E9C-42CD-B9C3-016090548D25}" type="datetimeFigureOut">
              <a:rPr lang="fr-FR" smtClean="0"/>
              <a:t>10/09/2017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12D6C3F-F51D-4940-A8C8-71882419C0FA}"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5FF5B4-5E9C-42CD-B9C3-016090548D25}" type="datetimeFigureOut">
              <a:rPr lang="fr-FR" smtClean="0"/>
              <a:t>10/09/2017</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2D6C3F-F51D-4940-A8C8-71882419C0FA}"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4.xml"/><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Gide 1869-1951</a:t>
            </a:r>
            <a:endParaRPr lang="fr-FR" dirty="0"/>
          </a:p>
        </p:txBody>
      </p:sp>
      <p:sp>
        <p:nvSpPr>
          <p:cNvPr id="3076" name="AutoShape 4" descr="Résultat de recherche d'images pour &quot;signature gid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3078" name="Picture 6" descr="http://my.yoolib.com/bubljdlec/wordpress/wp-content/uploads/2014/03/Gide-signature-2.jpg"/>
          <p:cNvPicPr>
            <a:picLocks noGrp="1" noChangeAspect="1" noChangeArrowheads="1"/>
          </p:cNvPicPr>
          <p:nvPr>
            <p:ph idx="1"/>
          </p:nvPr>
        </p:nvPicPr>
        <p:blipFill>
          <a:blip r:embed="rId2"/>
          <a:srcRect/>
          <a:stretch>
            <a:fillRect/>
          </a:stretch>
        </p:blipFill>
        <p:spPr bwMode="auto">
          <a:xfrm>
            <a:off x="928662" y="1928802"/>
            <a:ext cx="7220736" cy="34200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1921-1922</a:t>
            </a:r>
            <a:endParaRPr lang="fr-FR" dirty="0"/>
          </a:p>
        </p:txBody>
      </p:sp>
      <p:pic>
        <p:nvPicPr>
          <p:cNvPr id="35842" name="Picture 2" descr="Portrait de Eugénie Sokolnicka"/>
          <p:cNvPicPr>
            <a:picLocks noGrp="1" noChangeAspect="1" noChangeArrowheads="1"/>
          </p:cNvPicPr>
          <p:nvPr>
            <p:ph idx="1"/>
          </p:nvPr>
        </p:nvPicPr>
        <p:blipFill>
          <a:blip r:embed="rId2"/>
          <a:srcRect/>
          <a:stretch>
            <a:fillRect/>
          </a:stretch>
        </p:blipFill>
        <p:spPr bwMode="auto">
          <a:xfrm>
            <a:off x="2928926" y="1714488"/>
            <a:ext cx="3043575" cy="4525963"/>
          </a:xfrm>
          <a:prstGeom prst="rect">
            <a:avLst/>
          </a:prstGeom>
          <a:noFill/>
        </p:spPr>
      </p:pic>
      <p:sp>
        <p:nvSpPr>
          <p:cNvPr id="7" name="Rectangle 6"/>
          <p:cNvSpPr/>
          <p:nvPr/>
        </p:nvSpPr>
        <p:spPr>
          <a:xfrm flipH="1">
            <a:off x="857224" y="2571744"/>
            <a:ext cx="1357322" cy="369332"/>
          </a:xfrm>
          <a:prstGeom prst="rect">
            <a:avLst/>
          </a:prstGeom>
        </p:spPr>
        <p:txBody>
          <a:bodyPr wrap="square">
            <a:spAutoFit/>
          </a:bodyPr>
          <a:lstStyle/>
          <a:p>
            <a:r>
              <a:rPr lang="fr-FR" dirty="0" err="1" smtClean="0"/>
              <a:t>Sokolnicka</a:t>
            </a: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1923</a:t>
            </a:r>
            <a:endParaRPr lang="fr-FR" dirty="0"/>
          </a:p>
        </p:txBody>
      </p:sp>
      <p:pic>
        <p:nvPicPr>
          <p:cNvPr id="17412" name="Picture 4" descr="Résultat de recherche d'images pour &quot;gide et madeleine&quot;"/>
          <p:cNvPicPr>
            <a:picLocks noGrp="1" noChangeAspect="1" noChangeArrowheads="1"/>
          </p:cNvPicPr>
          <p:nvPr>
            <p:ph idx="1"/>
          </p:nvPr>
        </p:nvPicPr>
        <p:blipFill>
          <a:blip r:embed="rId2"/>
          <a:srcRect/>
          <a:stretch>
            <a:fillRect/>
          </a:stretch>
        </p:blipFill>
        <p:spPr bwMode="auto">
          <a:xfrm>
            <a:off x="2071670" y="1785926"/>
            <a:ext cx="5453571" cy="3960000"/>
          </a:xfrm>
          <a:prstGeom prst="rect">
            <a:avLst/>
          </a:prstGeom>
          <a:noFill/>
        </p:spPr>
      </p:pic>
      <p:sp>
        <p:nvSpPr>
          <p:cNvPr id="7" name="Rectangle 6"/>
          <p:cNvSpPr/>
          <p:nvPr/>
        </p:nvSpPr>
        <p:spPr>
          <a:xfrm>
            <a:off x="500034" y="2167400"/>
            <a:ext cx="1153970" cy="369332"/>
          </a:xfrm>
          <a:prstGeom prst="rect">
            <a:avLst/>
          </a:prstGeom>
        </p:spPr>
        <p:txBody>
          <a:bodyPr wrap="square">
            <a:spAutoFit/>
          </a:bodyPr>
          <a:lstStyle/>
          <a:p>
            <a:r>
              <a:rPr lang="fr-FR" dirty="0"/>
              <a:t> Catherine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1925</a:t>
            </a:r>
            <a:endParaRPr lang="fr-FR" dirty="0"/>
          </a:p>
        </p:txBody>
      </p:sp>
      <p:pic>
        <p:nvPicPr>
          <p:cNvPr id="20482" name="Picture 2" descr="https://static.fnac-static.com/multimedia/FR/Images_Produits/FR/fnac.com/Visual_Principal_340/7/0/1/9782070393107/tsp20130311170316/Voyage-au-Congo-Le-retour-du-Tchad.jpg"/>
          <p:cNvPicPr>
            <a:picLocks noGrp="1" noChangeAspect="1" noChangeArrowheads="1"/>
          </p:cNvPicPr>
          <p:nvPr>
            <p:ph idx="1"/>
          </p:nvPr>
        </p:nvPicPr>
        <p:blipFill>
          <a:blip r:embed="rId2"/>
          <a:srcRect/>
          <a:stretch>
            <a:fillRect/>
          </a:stretch>
        </p:blipFill>
        <p:spPr bwMode="auto">
          <a:xfrm>
            <a:off x="0" y="1643050"/>
            <a:ext cx="4104000" cy="4104000"/>
          </a:xfrm>
          <a:prstGeom prst="rect">
            <a:avLst/>
          </a:prstGeom>
          <a:noFill/>
        </p:spPr>
      </p:pic>
      <p:pic>
        <p:nvPicPr>
          <p:cNvPr id="20484" name="Picture 4" descr="http://www.culture.gouv.fr/Wave/image/memoire/1341/sap50_69l01365_p.jpg"/>
          <p:cNvPicPr>
            <a:picLocks noChangeAspect="1" noChangeArrowheads="1"/>
          </p:cNvPicPr>
          <p:nvPr/>
        </p:nvPicPr>
        <p:blipFill>
          <a:blip r:embed="rId3"/>
          <a:srcRect/>
          <a:stretch>
            <a:fillRect/>
          </a:stretch>
        </p:blipFill>
        <p:spPr bwMode="auto">
          <a:xfrm>
            <a:off x="4429124" y="1571612"/>
            <a:ext cx="3514725" cy="4876801"/>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1936</a:t>
            </a:r>
            <a:endParaRPr lang="fr-FR" dirty="0"/>
          </a:p>
        </p:txBody>
      </p:sp>
      <p:pic>
        <p:nvPicPr>
          <p:cNvPr id="21506" name="Picture 2" descr="https://www.babelio.com/couv/bm_CVT_Retour-de-lURSS_4600.jpg"/>
          <p:cNvPicPr>
            <a:picLocks noGrp="1" noChangeAspect="1" noChangeArrowheads="1"/>
          </p:cNvPicPr>
          <p:nvPr>
            <p:ph idx="1"/>
          </p:nvPr>
        </p:nvPicPr>
        <p:blipFill>
          <a:blip r:embed="rId2"/>
          <a:srcRect/>
          <a:stretch>
            <a:fillRect/>
          </a:stretch>
        </p:blipFill>
        <p:spPr bwMode="auto">
          <a:xfrm>
            <a:off x="0" y="2000240"/>
            <a:ext cx="3030607" cy="4752000"/>
          </a:xfrm>
          <a:prstGeom prst="rect">
            <a:avLst/>
          </a:prstGeom>
          <a:noFill/>
        </p:spPr>
      </p:pic>
      <p:pic>
        <p:nvPicPr>
          <p:cNvPr id="21508" name="Picture 4" descr="https://referentiel.nouvelobs.com/file/rue89/8758bbe3fecfe03c55b53b3fa65073b4.jpg"/>
          <p:cNvPicPr>
            <a:picLocks noChangeAspect="1" noChangeArrowheads="1"/>
          </p:cNvPicPr>
          <p:nvPr/>
        </p:nvPicPr>
        <p:blipFill>
          <a:blip r:embed="rId3"/>
          <a:srcRect/>
          <a:stretch>
            <a:fillRect/>
          </a:stretch>
        </p:blipFill>
        <p:spPr bwMode="auto">
          <a:xfrm>
            <a:off x="3214678" y="2357430"/>
            <a:ext cx="5597901" cy="360000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1947</a:t>
            </a:r>
            <a:endParaRPr lang="fr-FR" dirty="0"/>
          </a:p>
        </p:txBody>
      </p:sp>
      <p:pic>
        <p:nvPicPr>
          <p:cNvPr id="22530" name="Picture 2" descr="DSC08204"/>
          <p:cNvPicPr>
            <a:picLocks noGrp="1" noChangeAspect="1" noChangeArrowheads="1"/>
          </p:cNvPicPr>
          <p:nvPr>
            <p:ph idx="1"/>
          </p:nvPr>
        </p:nvPicPr>
        <p:blipFill>
          <a:blip r:embed="rId2"/>
          <a:srcRect/>
          <a:stretch>
            <a:fillRect/>
          </a:stretch>
        </p:blipFill>
        <p:spPr bwMode="auto">
          <a:xfrm>
            <a:off x="928662" y="1571612"/>
            <a:ext cx="7448395" cy="4968000"/>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1951</a:t>
            </a:r>
            <a:endParaRPr lang="fr-FR" dirty="0"/>
          </a:p>
        </p:txBody>
      </p:sp>
      <p:pic>
        <p:nvPicPr>
          <p:cNvPr id="39938" name="Picture 2" descr="Résultat de recherche d'images pour &quot;mort de Gide&quot;"/>
          <p:cNvPicPr>
            <a:picLocks noGrp="1" noChangeAspect="1" noChangeArrowheads="1"/>
          </p:cNvPicPr>
          <p:nvPr>
            <p:ph idx="1"/>
          </p:nvPr>
        </p:nvPicPr>
        <p:blipFill>
          <a:blip r:embed="rId2"/>
          <a:srcRect/>
          <a:stretch>
            <a:fillRect/>
          </a:stretch>
        </p:blipFill>
        <p:spPr bwMode="auto">
          <a:xfrm>
            <a:off x="1643042" y="1643050"/>
            <a:ext cx="6000000" cy="450000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Bilan</a:t>
            </a:r>
            <a:endParaRPr lang="fr-FR" dirty="0"/>
          </a:p>
        </p:txBody>
      </p:sp>
      <p:sp>
        <p:nvSpPr>
          <p:cNvPr id="3" name="Espace réservé du contenu 2"/>
          <p:cNvSpPr>
            <a:spLocks noGrp="1"/>
          </p:cNvSpPr>
          <p:nvPr>
            <p:ph idx="1"/>
          </p:nvPr>
        </p:nvSpPr>
        <p:spPr/>
        <p:txBody>
          <a:bodyPr>
            <a:normAutofit fontScale="92500" lnSpcReduction="10000"/>
          </a:bodyPr>
          <a:lstStyle/>
          <a:p>
            <a:r>
              <a:rPr lang="fr-FR" dirty="0"/>
              <a:t>Sa personnalité est complexe, à la fois </a:t>
            </a:r>
            <a:r>
              <a:rPr lang="fr-FR" b="1" dirty="0"/>
              <a:t>sensible et puritaine, </a:t>
            </a:r>
            <a:r>
              <a:rPr lang="fr-FR" dirty="0"/>
              <a:t>tourmenté par le doute et l'inquiétude. Il </a:t>
            </a:r>
            <a:r>
              <a:rPr lang="fr-FR" b="1" dirty="0"/>
              <a:t>refuse toute servitude</a:t>
            </a:r>
            <a:r>
              <a:rPr lang="fr-FR" dirty="0"/>
              <a:t> familiale, sociale, religieuse pour mieux vivre dans l'instant et renaître chaque jour. André Gide montre à la fois un désir de prendre parti dans </a:t>
            </a:r>
            <a:r>
              <a:rPr lang="fr-FR" b="1" dirty="0"/>
              <a:t>les grands problèmes de son époque</a:t>
            </a:r>
            <a:r>
              <a:rPr lang="fr-FR" dirty="0"/>
              <a:t> (contre le colonialisme, pour le pacifisme et le communisme.), tout en faisant preuve de </a:t>
            </a:r>
            <a:r>
              <a:rPr lang="fr-FR" b="1" dirty="0"/>
              <a:t>méfiance envers toute forme d'engagement</a:t>
            </a:r>
          </a:p>
          <a:p>
            <a:endParaRPr lang="fr-FR" dirty="0"/>
          </a:p>
          <a:p>
            <a:endParaRPr lang="fr-FR" dirty="0"/>
          </a:p>
          <a:p>
            <a:endParaRPr lang="fr-F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Pourquoi André Gide est-il connu ?</a:t>
            </a:r>
            <a:br>
              <a:rPr lang="fr-FR" dirty="0" smtClean="0"/>
            </a:br>
            <a:endParaRPr lang="fr-FR" dirty="0"/>
          </a:p>
        </p:txBody>
      </p:sp>
      <p:sp>
        <p:nvSpPr>
          <p:cNvPr id="3" name="Espace réservé du contenu 2"/>
          <p:cNvSpPr>
            <a:spLocks noGrp="1"/>
          </p:cNvSpPr>
          <p:nvPr>
            <p:ph idx="1"/>
          </p:nvPr>
        </p:nvSpPr>
        <p:spPr/>
        <p:txBody>
          <a:bodyPr>
            <a:normAutofit/>
          </a:bodyPr>
          <a:lstStyle/>
          <a:p>
            <a:endParaRPr lang="fr-F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r>
              <a:rPr lang="fr-FR" dirty="0" smtClean="0"/>
              <a:t>Pour son style classique et ses recherches formelles : mise en abyme, multiplication des points de vue.</a:t>
            </a:r>
          </a:p>
          <a:p>
            <a:endParaRPr lang="fr-F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Pourquoi André Gide est-il connu ?</a:t>
            </a:r>
            <a:br>
              <a:rPr lang="fr-FR" dirty="0" smtClean="0"/>
            </a:br>
            <a:endParaRPr lang="fr-FR" dirty="0"/>
          </a:p>
        </p:txBody>
      </p:sp>
      <p:sp>
        <p:nvSpPr>
          <p:cNvPr id="3" name="Espace réservé du contenu 2"/>
          <p:cNvSpPr>
            <a:spLocks noGrp="1"/>
          </p:cNvSpPr>
          <p:nvPr>
            <p:ph idx="1"/>
          </p:nvPr>
        </p:nvSpPr>
        <p:spPr/>
        <p:txBody>
          <a:bodyPr>
            <a:normAutofit/>
          </a:bodyPr>
          <a:lstStyle/>
          <a:p>
            <a:r>
              <a:rPr lang="fr-FR" dirty="0" smtClean="0"/>
              <a:t>Pour ses sujets (considérés comme tabous, subversifs ou difficiles) et son engagement : l’homosexualité, les religions catholiques et protestantes, le communisme et le colonialisme.</a:t>
            </a:r>
          </a:p>
          <a:p>
            <a:endParaRPr lang="fr-FR" dirty="0" smtClean="0"/>
          </a:p>
          <a:p>
            <a:endParaRPr lang="fr-FR" dirty="0" smtClean="0"/>
          </a:p>
          <a:p>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lstStyle/>
          <a:p>
            <a:endParaRPr lang="fr-FR" dirty="0"/>
          </a:p>
        </p:txBody>
      </p:sp>
      <p:pic>
        <p:nvPicPr>
          <p:cNvPr id="1026" name="Picture 2" descr="-"/>
          <p:cNvPicPr>
            <a:picLocks noGrp="1" noChangeAspect="1" noChangeArrowheads="1"/>
          </p:cNvPicPr>
          <p:nvPr>
            <p:ph sz="half" idx="1"/>
          </p:nvPr>
        </p:nvPicPr>
        <p:blipFill>
          <a:blip r:embed="rId2"/>
          <a:stretch>
            <a:fillRect/>
          </a:stretch>
        </p:blipFill>
        <p:spPr bwMode="auto">
          <a:xfrm>
            <a:off x="714348" y="2143116"/>
            <a:ext cx="1905000" cy="2886075"/>
          </a:xfrm>
          <a:prstGeom prst="rect">
            <a:avLst/>
          </a:prstGeom>
          <a:noFill/>
        </p:spPr>
      </p:pic>
      <p:pic>
        <p:nvPicPr>
          <p:cNvPr id="1028" name="Picture 4" descr="André Gide"/>
          <p:cNvPicPr>
            <a:picLocks noGrp="1" noChangeAspect="1" noChangeArrowheads="1"/>
          </p:cNvPicPr>
          <p:nvPr>
            <p:ph sz="half" idx="2"/>
          </p:nvPr>
        </p:nvPicPr>
        <p:blipFill>
          <a:blip r:embed="rId3"/>
          <a:srcRect/>
          <a:stretch>
            <a:fillRect/>
          </a:stretch>
        </p:blipFill>
        <p:spPr bwMode="auto">
          <a:xfrm>
            <a:off x="4894831" y="1600200"/>
            <a:ext cx="3545338" cy="4525963"/>
          </a:xfrm>
          <a:prstGeom prst="rect">
            <a:avLst/>
          </a:prstGeom>
          <a:noFill/>
        </p:spPr>
      </p:pic>
      <p:pic>
        <p:nvPicPr>
          <p:cNvPr id="8" name="Image 7" descr="https://www.babelio.com/users/AVT_Andre-Gide_3245.jpg"/>
          <p:cNvPicPr/>
          <p:nvPr/>
        </p:nvPicPr>
        <p:blipFill>
          <a:blip r:embed="rId4" cstate="print"/>
          <a:srcRect/>
          <a:stretch>
            <a:fillRect/>
          </a:stretch>
        </p:blipFill>
        <p:spPr bwMode="auto">
          <a:xfrm>
            <a:off x="2857488" y="2857496"/>
            <a:ext cx="1785950" cy="164307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Pourquoi André Gide est-il connu ?</a:t>
            </a:r>
            <a:br>
              <a:rPr lang="fr-FR" dirty="0" smtClean="0"/>
            </a:br>
            <a:endParaRPr lang="fr-FR" dirty="0"/>
          </a:p>
        </p:txBody>
      </p:sp>
      <p:sp>
        <p:nvSpPr>
          <p:cNvPr id="3" name="Espace réservé du contenu 2"/>
          <p:cNvSpPr>
            <a:spLocks noGrp="1"/>
          </p:cNvSpPr>
          <p:nvPr>
            <p:ph idx="1"/>
          </p:nvPr>
        </p:nvSpPr>
        <p:spPr/>
        <p:txBody>
          <a:bodyPr>
            <a:normAutofit/>
          </a:bodyPr>
          <a:lstStyle/>
          <a:p>
            <a:r>
              <a:rPr lang="fr-FR" dirty="0" smtClean="0"/>
              <a:t>Pour ses critiques littéraires pertinentes et son rejet (avant reconsidération) de Proust</a:t>
            </a:r>
          </a:p>
          <a:p>
            <a:endParaRPr lang="fr-FR" dirty="0" smtClean="0"/>
          </a:p>
          <a:p>
            <a:endParaRPr lang="fr-F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Pourquoi André Gide est-il connu ?</a:t>
            </a:r>
            <a:br>
              <a:rPr lang="fr-FR" dirty="0" smtClean="0"/>
            </a:br>
            <a:endParaRPr lang="fr-FR" dirty="0"/>
          </a:p>
        </p:txBody>
      </p:sp>
      <p:sp>
        <p:nvSpPr>
          <p:cNvPr id="3" name="Espace réservé du contenu 2"/>
          <p:cNvSpPr>
            <a:spLocks noGrp="1"/>
          </p:cNvSpPr>
          <p:nvPr>
            <p:ph idx="1"/>
          </p:nvPr>
        </p:nvSpPr>
        <p:spPr/>
        <p:txBody>
          <a:bodyPr>
            <a:normAutofit/>
          </a:bodyPr>
          <a:lstStyle/>
          <a:p>
            <a:endParaRPr lang="fr-FR" dirty="0"/>
          </a:p>
          <a:p>
            <a:r>
              <a:rPr lang="fr-FR" dirty="0" smtClean="0"/>
              <a:t>Pour </a:t>
            </a:r>
            <a:r>
              <a:rPr lang="fr-FR" dirty="0"/>
              <a:t>la création de la Nouvelle Revue française</a:t>
            </a:r>
          </a:p>
          <a:p>
            <a:endParaRPr lang="fr-FR" dirty="0"/>
          </a:p>
          <a:p>
            <a:endParaRPr lang="fr-F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Pourquoi André Gide est-il connu ?</a:t>
            </a:r>
            <a:br>
              <a:rPr lang="fr-FR" dirty="0" smtClean="0"/>
            </a:br>
            <a:endParaRPr lang="fr-FR" dirty="0"/>
          </a:p>
        </p:txBody>
      </p:sp>
      <p:sp>
        <p:nvSpPr>
          <p:cNvPr id="3" name="Espace réservé du contenu 2"/>
          <p:cNvSpPr>
            <a:spLocks noGrp="1"/>
          </p:cNvSpPr>
          <p:nvPr>
            <p:ph idx="1"/>
          </p:nvPr>
        </p:nvSpPr>
        <p:spPr/>
        <p:txBody>
          <a:bodyPr>
            <a:normAutofit/>
          </a:bodyPr>
          <a:lstStyle/>
          <a:p>
            <a:endParaRPr lang="fr-FR" dirty="0"/>
          </a:p>
          <a:p>
            <a:r>
              <a:rPr lang="fr-FR" dirty="0" smtClean="0"/>
              <a:t>Pour </a:t>
            </a:r>
            <a:r>
              <a:rPr lang="fr-FR" dirty="0"/>
              <a:t>l’abondance de ses amitiés et correspondances avec d’autres auteurs</a:t>
            </a:r>
          </a:p>
          <a:p>
            <a:endParaRPr lang="fr-F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Pourquoi André Gide est-il connu ?</a:t>
            </a:r>
            <a:br>
              <a:rPr lang="fr-FR" dirty="0" smtClean="0"/>
            </a:br>
            <a:endParaRPr lang="fr-FR" dirty="0"/>
          </a:p>
        </p:txBody>
      </p:sp>
      <p:sp>
        <p:nvSpPr>
          <p:cNvPr id="3" name="Espace réservé du contenu 2"/>
          <p:cNvSpPr>
            <a:spLocks noGrp="1"/>
          </p:cNvSpPr>
          <p:nvPr>
            <p:ph idx="1"/>
          </p:nvPr>
        </p:nvSpPr>
        <p:spPr/>
        <p:txBody>
          <a:bodyPr>
            <a:normAutofit/>
          </a:bodyPr>
          <a:lstStyle/>
          <a:p>
            <a:pPr>
              <a:buNone/>
            </a:pPr>
            <a:r>
              <a:rPr lang="fr-FR" dirty="0"/>
              <a:t> </a:t>
            </a:r>
          </a:p>
          <a:p>
            <a:r>
              <a:rPr lang="fr-FR" dirty="0" smtClean="0"/>
              <a:t>Pour </a:t>
            </a:r>
            <a:r>
              <a:rPr lang="fr-FR" dirty="0"/>
              <a:t>ses choix de vie : pédérastie, mariage blanc avec sa femme Madeleine, père d’une fille avec son amie Elisabeth Van Rysselberghe.</a:t>
            </a:r>
          </a:p>
          <a:p>
            <a:endParaRPr lang="fr-FR" dirty="0"/>
          </a:p>
          <a:p>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Pourquoi André Gide est-il connu ?</a:t>
            </a:r>
            <a:br>
              <a:rPr lang="fr-FR" dirty="0" smtClean="0"/>
            </a:br>
            <a:endParaRPr lang="fr-FR" dirty="0"/>
          </a:p>
        </p:txBody>
      </p:sp>
      <p:sp>
        <p:nvSpPr>
          <p:cNvPr id="3" name="Espace réservé du contenu 2"/>
          <p:cNvSpPr>
            <a:spLocks noGrp="1"/>
          </p:cNvSpPr>
          <p:nvPr>
            <p:ph idx="1"/>
          </p:nvPr>
        </p:nvSpPr>
        <p:spPr/>
        <p:txBody>
          <a:bodyPr>
            <a:normAutofit/>
          </a:bodyPr>
          <a:lstStyle/>
          <a:p>
            <a:pPr>
              <a:buNone/>
            </a:pPr>
            <a:r>
              <a:rPr lang="fr-FR" dirty="0"/>
              <a:t> </a:t>
            </a:r>
          </a:p>
          <a:p>
            <a:r>
              <a:rPr lang="fr-FR" dirty="0"/>
              <a:t>Pour sa sincérité et sa remise en question des frontières de la moralité</a:t>
            </a:r>
          </a:p>
          <a:p>
            <a:endParaRPr lang="fr-FR" dirty="0"/>
          </a:p>
          <a:p>
            <a:endParaRPr lang="fr-F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Pourquoi André Gide est-il connu ?</a:t>
            </a:r>
            <a:br>
              <a:rPr lang="fr-FR" dirty="0" smtClean="0"/>
            </a:br>
            <a:endParaRPr lang="fr-FR" dirty="0"/>
          </a:p>
        </p:txBody>
      </p:sp>
      <p:sp>
        <p:nvSpPr>
          <p:cNvPr id="3" name="Espace réservé du contenu 2"/>
          <p:cNvSpPr>
            <a:spLocks noGrp="1"/>
          </p:cNvSpPr>
          <p:nvPr>
            <p:ph idx="1"/>
          </p:nvPr>
        </p:nvSpPr>
        <p:spPr/>
        <p:txBody>
          <a:bodyPr>
            <a:normAutofit/>
          </a:bodyPr>
          <a:lstStyle/>
          <a:p>
            <a:pPr>
              <a:buNone/>
            </a:pPr>
            <a:r>
              <a:rPr lang="fr-FR" dirty="0"/>
              <a:t> </a:t>
            </a:r>
          </a:p>
          <a:p>
            <a:r>
              <a:rPr lang="fr-FR" dirty="0" smtClean="0"/>
              <a:t>Pour </a:t>
            </a:r>
            <a:r>
              <a:rPr lang="fr-FR" dirty="0"/>
              <a:t>son amour des voyages</a:t>
            </a:r>
          </a:p>
          <a:p>
            <a:endParaRPr lang="fr-FR" dirty="0" smtClean="0"/>
          </a:p>
          <a:p>
            <a:endParaRPr lang="fr-FR" dirty="0"/>
          </a:p>
          <a:p>
            <a:endParaRPr lang="fr-F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Pourquoi André Gide est-il connu ?</a:t>
            </a:r>
            <a:br>
              <a:rPr lang="fr-FR" dirty="0" smtClean="0"/>
            </a:br>
            <a:endParaRPr lang="fr-FR" dirty="0"/>
          </a:p>
        </p:txBody>
      </p:sp>
      <p:sp>
        <p:nvSpPr>
          <p:cNvPr id="3" name="Espace réservé du contenu 2"/>
          <p:cNvSpPr>
            <a:spLocks noGrp="1"/>
          </p:cNvSpPr>
          <p:nvPr>
            <p:ph idx="1"/>
          </p:nvPr>
        </p:nvSpPr>
        <p:spPr/>
        <p:txBody>
          <a:bodyPr>
            <a:normAutofit/>
          </a:bodyPr>
          <a:lstStyle/>
          <a:p>
            <a:pPr>
              <a:buNone/>
            </a:pPr>
            <a:r>
              <a:rPr lang="fr-FR" dirty="0"/>
              <a:t> </a:t>
            </a:r>
          </a:p>
          <a:p>
            <a:r>
              <a:rPr lang="fr-FR" dirty="0" smtClean="0"/>
              <a:t>Pour avoir été interdit par l’Église catholique (Index </a:t>
            </a:r>
            <a:r>
              <a:rPr lang="fr-FR" dirty="0" err="1" smtClean="0"/>
              <a:t>Librorum</a:t>
            </a:r>
            <a:r>
              <a:rPr lang="fr-FR" dirty="0" smtClean="0"/>
              <a:t> </a:t>
            </a:r>
            <a:r>
              <a:rPr lang="fr-FR" dirty="0" err="1" smtClean="0"/>
              <a:t>Prohibitorum</a:t>
            </a:r>
            <a:r>
              <a:rPr lang="fr-FR" dirty="0" smtClean="0"/>
              <a:t>, qui cesse d’être « officiel » en 1966)</a:t>
            </a:r>
          </a:p>
          <a:p>
            <a:endParaRPr lang="fr-FR" dirty="0" smtClean="0"/>
          </a:p>
          <a:p>
            <a:endParaRPr lang="fr-FR" dirty="0"/>
          </a:p>
          <a:p>
            <a:endParaRPr lang="fr-F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Pourquoi André Gide est-il connu ?</a:t>
            </a:r>
            <a:br>
              <a:rPr lang="fr-FR" dirty="0" smtClean="0"/>
            </a:br>
            <a:endParaRPr lang="fr-FR" dirty="0"/>
          </a:p>
        </p:txBody>
      </p:sp>
      <p:sp>
        <p:nvSpPr>
          <p:cNvPr id="3" name="Espace réservé du contenu 2"/>
          <p:cNvSpPr>
            <a:spLocks noGrp="1"/>
          </p:cNvSpPr>
          <p:nvPr>
            <p:ph idx="1"/>
          </p:nvPr>
        </p:nvSpPr>
        <p:spPr/>
        <p:txBody>
          <a:bodyPr>
            <a:normAutofit/>
          </a:bodyPr>
          <a:lstStyle/>
          <a:p>
            <a:pPr>
              <a:buNone/>
            </a:pPr>
            <a:r>
              <a:rPr lang="fr-FR" dirty="0"/>
              <a:t> </a:t>
            </a:r>
          </a:p>
          <a:p>
            <a:r>
              <a:rPr lang="fr-FR" dirty="0" smtClean="0"/>
              <a:t>Pour avoir été prix Nobel en 1947</a:t>
            </a:r>
          </a:p>
          <a:p>
            <a:endParaRPr lang="fr-FR" dirty="0"/>
          </a:p>
          <a:p>
            <a:endParaRPr lang="fr-F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Une œuvre autobiographique?</a:t>
            </a:r>
            <a:endParaRPr lang="fr-FR" dirty="0"/>
          </a:p>
        </p:txBody>
      </p:sp>
      <p:sp>
        <p:nvSpPr>
          <p:cNvPr id="3" name="Espace réservé du contenu 2"/>
          <p:cNvSpPr>
            <a:spLocks noGrp="1"/>
          </p:cNvSpPr>
          <p:nvPr>
            <p:ph idx="1"/>
          </p:nvPr>
        </p:nvSpPr>
        <p:spPr/>
        <p:txBody>
          <a:bodyPr/>
          <a:lstStyle/>
          <a:p>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normAutofit fontScale="90000"/>
          </a:bodyPr>
          <a:lstStyle/>
          <a:p>
            <a:r>
              <a:rPr lang="fr-FR" dirty="0" smtClean="0"/>
              <a:t>Les </a:t>
            </a:r>
            <a:r>
              <a:rPr lang="fr-FR" dirty="0" err="1" smtClean="0"/>
              <a:t>Faux-Monnayeurs</a:t>
            </a:r>
            <a:r>
              <a:rPr lang="fr-FR" dirty="0" smtClean="0"/>
              <a:t>: une œuvre autobiographique?</a:t>
            </a:r>
            <a:endParaRPr lang="fr-FR" dirty="0"/>
          </a:p>
        </p:txBody>
      </p:sp>
      <p:sp>
        <p:nvSpPr>
          <p:cNvPr id="6" name="Espace réservé du contenu 5"/>
          <p:cNvSpPr>
            <a:spLocks noGrp="1"/>
          </p:cNvSpPr>
          <p:nvPr>
            <p:ph idx="1"/>
          </p:nvPr>
        </p:nvSpPr>
        <p:spPr/>
        <p:txBody>
          <a:bodyPr/>
          <a:lstStyle/>
          <a:p>
            <a:pPr>
              <a:buNone/>
            </a:pPr>
            <a:r>
              <a:rPr lang="fr-FR" dirty="0" smtClean="0"/>
              <a:t>Votre prise de notes</a:t>
            </a:r>
            <a:endParaRPr lang="fr-FR" dirty="0"/>
          </a:p>
        </p:txBody>
      </p:sp>
      <p:graphicFrame>
        <p:nvGraphicFramePr>
          <p:cNvPr id="7" name="Tableau 6"/>
          <p:cNvGraphicFramePr>
            <a:graphicFrameLocks noGrp="1"/>
          </p:cNvGraphicFramePr>
          <p:nvPr/>
        </p:nvGraphicFramePr>
        <p:xfrm>
          <a:off x="1428728" y="2500306"/>
          <a:ext cx="6096000" cy="202692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r>
                        <a:rPr lang="fr-FR" dirty="0" smtClean="0"/>
                        <a:t>DATE</a:t>
                      </a:r>
                      <a:endParaRPr lang="fr-F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b="1" smtClean="0"/>
                        <a:t>Eléments biographiques</a:t>
                      </a:r>
                      <a:endParaRPr lang="fr-FR" smtClean="0"/>
                    </a:p>
                    <a:p>
                      <a:endParaRPr lang="fr-F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b="1" smtClean="0"/>
                        <a:t>Résonnances dans l’oeuvre</a:t>
                      </a:r>
                      <a:endParaRPr lang="fr-FR" smtClean="0"/>
                    </a:p>
                    <a:p>
                      <a:endParaRPr lang="fr-FR" dirty="0"/>
                    </a:p>
                  </a:txBody>
                  <a:tcPr/>
                </a:tc>
              </a:tr>
              <a:tr h="370840">
                <a:tc>
                  <a:txBody>
                    <a:bodyPr/>
                    <a:lstStyle/>
                    <a:p>
                      <a:endParaRPr lang="fr-FR"/>
                    </a:p>
                  </a:txBody>
                  <a:tcPr/>
                </a:tc>
                <a:tc>
                  <a:txBody>
                    <a:bodyPr/>
                    <a:lstStyle/>
                    <a:p>
                      <a:endParaRPr lang="fr-FR" dirty="0"/>
                    </a:p>
                  </a:txBody>
                  <a:tcPr/>
                </a:tc>
                <a:tc>
                  <a:txBody>
                    <a:bodyPr/>
                    <a:lstStyle/>
                    <a:p>
                      <a:endParaRPr lang="fr-FR" dirty="0"/>
                    </a:p>
                  </a:txBody>
                  <a:tcPr/>
                </a:tc>
              </a:tr>
              <a:tr h="370840">
                <a:tc>
                  <a:txBody>
                    <a:bodyPr/>
                    <a:lstStyle/>
                    <a:p>
                      <a:endParaRPr lang="fr-FR"/>
                    </a:p>
                  </a:txBody>
                  <a:tcPr/>
                </a:tc>
                <a:tc>
                  <a:txBody>
                    <a:bodyPr/>
                    <a:lstStyle/>
                    <a:p>
                      <a:endParaRPr lang="fr-FR" dirty="0"/>
                    </a:p>
                  </a:txBody>
                  <a:tcPr/>
                </a:tc>
                <a:tc>
                  <a:txBody>
                    <a:bodyPr/>
                    <a:lstStyle/>
                    <a:p>
                      <a:endParaRPr lang="fr-FR"/>
                    </a:p>
                  </a:txBody>
                  <a:tcPr/>
                </a:tc>
              </a:tr>
              <a:tr h="370840">
                <a:tc>
                  <a:txBody>
                    <a:bodyPr/>
                    <a:lstStyle/>
                    <a:p>
                      <a:endParaRPr lang="fr-FR" dirty="0"/>
                    </a:p>
                  </a:txBody>
                  <a:tcPr/>
                </a:tc>
                <a:tc>
                  <a:txBody>
                    <a:bodyPr/>
                    <a:lstStyle/>
                    <a:p>
                      <a:endParaRPr lang="fr-FR" dirty="0"/>
                    </a:p>
                  </a:txBody>
                  <a:tcPr/>
                </a:tc>
                <a:tc>
                  <a:txBody>
                    <a:bodyPr/>
                    <a:lstStyle/>
                    <a:p>
                      <a:endParaRPr lang="fr-FR" dirty="0"/>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L’enfance de Gide</a:t>
            </a:r>
            <a:endParaRPr lang="fr-FR" dirty="0"/>
          </a:p>
        </p:txBody>
      </p:sp>
      <p:pic>
        <p:nvPicPr>
          <p:cNvPr id="36866" name="Picture 2" descr="André Gide, enfant"/>
          <p:cNvPicPr>
            <a:picLocks noGrp="1" noChangeAspect="1" noChangeArrowheads="1"/>
          </p:cNvPicPr>
          <p:nvPr>
            <p:ph idx="1"/>
          </p:nvPr>
        </p:nvPicPr>
        <p:blipFill>
          <a:blip r:embed="rId2"/>
          <a:srcRect/>
          <a:stretch>
            <a:fillRect/>
          </a:stretch>
        </p:blipFill>
        <p:spPr bwMode="auto">
          <a:xfrm>
            <a:off x="2786050" y="1571612"/>
            <a:ext cx="3131414" cy="49320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00034" y="1305342"/>
            <a:ext cx="8072494" cy="4339650"/>
          </a:xfrm>
          <a:prstGeom prst="rect">
            <a:avLst/>
          </a:prstGeom>
        </p:spPr>
        <p:txBody>
          <a:bodyPr wrap="square">
            <a:spAutoFit/>
          </a:bodyPr>
          <a:lstStyle/>
          <a:p>
            <a:endParaRPr lang="fr-FR" i="1" dirty="0"/>
          </a:p>
          <a:p>
            <a:endParaRPr lang="fr-FR" i="1" dirty="0" smtClean="0"/>
          </a:p>
          <a:p>
            <a:r>
              <a:rPr lang="fr-FR" sz="2400" i="1" dirty="0" smtClean="0"/>
              <a:t>" </a:t>
            </a:r>
            <a:r>
              <a:rPr lang="fr-FR" sz="2400" i="1" dirty="0"/>
              <a:t>Je naquis le 22 novembre 1869. Mes parents occupaient alors, rue de Médicis, un appartement au quatrième ou cinquième étage, qu'ils quittèrent, quelques années plus tard, et dont je n'ai pas gardé souvenir. Je revois pourtant le balcon, ou plutôt ce qu'on voyait du balcon : la place à vol d'oiseau et le jet d'eau de son bassin-ou, plus précisément encore, je revois les dragons de papier, découpés par mon père, que nous lancions du haut de ce balcon, et qu'emportait le vent, par dessus le bassin de la place, jusqu'au jardin du Luxembourg, où les hautes branches des marronniers les accrochaient " .</a:t>
            </a:r>
            <a:endParaRPr lang="fr-FR" sz="2400" dirty="0"/>
          </a:p>
        </p:txBody>
      </p:sp>
      <p:sp>
        <p:nvSpPr>
          <p:cNvPr id="6" name="Titre 5"/>
          <p:cNvSpPr>
            <a:spLocks noGrp="1"/>
          </p:cNvSpPr>
          <p:nvPr>
            <p:ph type="title"/>
          </p:nvPr>
        </p:nvSpPr>
        <p:spPr/>
        <p:txBody>
          <a:bodyPr/>
          <a:lstStyle/>
          <a:p>
            <a:r>
              <a:rPr lang="fr-FR" dirty="0" smtClean="0"/>
              <a:t>1869-1881</a:t>
            </a:r>
            <a:endParaRPr lang="fr-FR" dirty="0"/>
          </a:p>
        </p:txBody>
      </p:sp>
      <p:sp>
        <p:nvSpPr>
          <p:cNvPr id="7" name="Espace réservé du contenu 6"/>
          <p:cNvSpPr>
            <a:spLocks noGrp="1"/>
          </p:cNvSpPr>
          <p:nvPr>
            <p:ph idx="1"/>
          </p:nvPr>
        </p:nvSpPr>
        <p:spPr/>
        <p:txBody>
          <a:bodyPr/>
          <a:lstStyle/>
          <a:p>
            <a:pPr>
              <a:buNone/>
            </a:pP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1882</a:t>
            </a:r>
            <a:endParaRPr lang="fr-FR" dirty="0"/>
          </a:p>
        </p:txBody>
      </p:sp>
      <p:pic>
        <p:nvPicPr>
          <p:cNvPr id="15364" name="Picture 4" descr="http://2.bp.blogspot.com/_rki5yf7jPCU/S9DnPAaHmWI/AAAAAAAAAY0/mZXWo0i60DE/s320/Madeleine.jpg"/>
          <p:cNvPicPr>
            <a:picLocks noGrp="1" noChangeAspect="1" noChangeArrowheads="1"/>
          </p:cNvPicPr>
          <p:nvPr>
            <p:ph idx="1"/>
          </p:nvPr>
        </p:nvPicPr>
        <p:blipFill>
          <a:blip r:embed="rId2"/>
          <a:srcRect/>
          <a:stretch>
            <a:fillRect/>
          </a:stretch>
        </p:blipFill>
        <p:spPr bwMode="auto">
          <a:xfrm>
            <a:off x="2786050" y="1357298"/>
            <a:ext cx="3929850" cy="51120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1890-1891</a:t>
            </a:r>
            <a:endParaRPr lang="fr-FR" dirty="0"/>
          </a:p>
        </p:txBody>
      </p:sp>
      <p:pic>
        <p:nvPicPr>
          <p:cNvPr id="40962" name="Picture 2" descr="http://www.lescitations.net/authors/big/235.jpg"/>
          <p:cNvPicPr>
            <a:picLocks noGrp="1" noChangeAspect="1" noChangeArrowheads="1"/>
          </p:cNvPicPr>
          <p:nvPr>
            <p:ph idx="1"/>
          </p:nvPr>
        </p:nvPicPr>
        <p:blipFill>
          <a:blip r:embed="rId2"/>
          <a:srcRect/>
          <a:stretch>
            <a:fillRect/>
          </a:stretch>
        </p:blipFill>
        <p:spPr bwMode="auto">
          <a:xfrm>
            <a:off x="928662" y="1785926"/>
            <a:ext cx="2190750" cy="3086100"/>
          </a:xfrm>
          <a:prstGeom prst="rect">
            <a:avLst/>
          </a:prstGeom>
          <a:noFill/>
        </p:spPr>
      </p:pic>
      <p:sp>
        <p:nvSpPr>
          <p:cNvPr id="5" name="Rectangle 4"/>
          <p:cNvSpPr/>
          <p:nvPr/>
        </p:nvSpPr>
        <p:spPr>
          <a:xfrm>
            <a:off x="1142976" y="5286388"/>
            <a:ext cx="1303370" cy="369332"/>
          </a:xfrm>
          <a:prstGeom prst="rect">
            <a:avLst/>
          </a:prstGeom>
        </p:spPr>
        <p:txBody>
          <a:bodyPr wrap="none">
            <a:spAutoFit/>
          </a:bodyPr>
          <a:lstStyle/>
          <a:p>
            <a:r>
              <a:rPr lang="fr-FR" b="1" dirty="0"/>
              <a:t>Paul Valéry</a:t>
            </a:r>
            <a:r>
              <a:rPr lang="fr-FR" dirty="0"/>
              <a:t> </a:t>
            </a:r>
          </a:p>
        </p:txBody>
      </p:sp>
      <p:pic>
        <p:nvPicPr>
          <p:cNvPr id="40964" name="Picture 4" descr="https://upload.wikimedia.org/wikipedia/commons/2/2f/Mallarm%C3%A9_Nadar.jpg"/>
          <p:cNvPicPr>
            <a:picLocks noChangeAspect="1" noChangeArrowheads="1"/>
          </p:cNvPicPr>
          <p:nvPr/>
        </p:nvPicPr>
        <p:blipFill>
          <a:blip r:embed="rId3" cstate="print"/>
          <a:srcRect/>
          <a:stretch>
            <a:fillRect/>
          </a:stretch>
        </p:blipFill>
        <p:spPr bwMode="auto">
          <a:xfrm>
            <a:off x="5357818" y="1500174"/>
            <a:ext cx="2615048" cy="3600000"/>
          </a:xfrm>
          <a:prstGeom prst="rect">
            <a:avLst/>
          </a:prstGeom>
          <a:noFill/>
        </p:spPr>
      </p:pic>
      <p:sp>
        <p:nvSpPr>
          <p:cNvPr id="7" name="Rectangle 6"/>
          <p:cNvSpPr/>
          <p:nvPr/>
        </p:nvSpPr>
        <p:spPr>
          <a:xfrm>
            <a:off x="6000760" y="5286388"/>
            <a:ext cx="1111202" cy="369332"/>
          </a:xfrm>
          <a:prstGeom prst="rect">
            <a:avLst/>
          </a:prstGeom>
        </p:spPr>
        <p:txBody>
          <a:bodyPr wrap="none">
            <a:spAutoFit/>
          </a:bodyPr>
          <a:lstStyle/>
          <a:p>
            <a:r>
              <a:rPr lang="fr-FR" b="1" dirty="0" smtClean="0"/>
              <a:t>Mallarmé</a:t>
            </a:r>
            <a:endParaRPr lang="fr-FR" dirty="0"/>
          </a:p>
        </p:txBody>
      </p:sp>
      <p:pic>
        <p:nvPicPr>
          <p:cNvPr id="40966" name="Picture 6" descr="https://upload.wikimedia.org/wikipedia/commons/thumb/0/05/Maurice_Barr%C3%A8s.jpg/220px-Maurice_Barr%C3%A8s.jpg"/>
          <p:cNvPicPr>
            <a:picLocks noChangeAspect="1" noChangeArrowheads="1"/>
          </p:cNvPicPr>
          <p:nvPr/>
        </p:nvPicPr>
        <p:blipFill>
          <a:blip r:embed="rId4"/>
          <a:srcRect/>
          <a:stretch>
            <a:fillRect/>
          </a:stretch>
        </p:blipFill>
        <p:spPr bwMode="auto">
          <a:xfrm>
            <a:off x="3214678" y="1643050"/>
            <a:ext cx="2095500" cy="3248026"/>
          </a:xfrm>
          <a:prstGeom prst="rect">
            <a:avLst/>
          </a:prstGeom>
          <a:noFill/>
        </p:spPr>
      </p:pic>
      <p:sp>
        <p:nvSpPr>
          <p:cNvPr id="9" name="Rectangle 8"/>
          <p:cNvSpPr/>
          <p:nvPr/>
        </p:nvSpPr>
        <p:spPr>
          <a:xfrm>
            <a:off x="3714744" y="5429264"/>
            <a:ext cx="796052" cy="369332"/>
          </a:xfrm>
          <a:prstGeom prst="rect">
            <a:avLst/>
          </a:prstGeom>
        </p:spPr>
        <p:txBody>
          <a:bodyPr wrap="none">
            <a:spAutoFit/>
          </a:bodyPr>
          <a:lstStyle/>
          <a:p>
            <a:r>
              <a:rPr lang="fr-FR" b="1" dirty="0" smtClean="0"/>
              <a:t>Barrès</a:t>
            </a:r>
            <a:endParaRPr lang="fr-FR"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1908</a:t>
            </a:r>
            <a:endParaRPr lang="fr-FR" dirty="0"/>
          </a:p>
        </p:txBody>
      </p:sp>
      <p:pic>
        <p:nvPicPr>
          <p:cNvPr id="19458" name="Picture 2" descr="https://upload.wikimedia.org/wikipedia/commons/thumb/e/e0/NRF_Num%C3%A9ro_1_F%C3%A9vrier_1909.jpg/225px-NRF_Num%C3%A9ro_1_F%C3%A9vrier_1909.jpg"/>
          <p:cNvPicPr>
            <a:picLocks noGrp="1" noChangeAspect="1" noChangeArrowheads="1"/>
          </p:cNvPicPr>
          <p:nvPr>
            <p:ph idx="1"/>
          </p:nvPr>
        </p:nvPicPr>
        <p:blipFill>
          <a:blip r:embed="rId2"/>
          <a:srcRect/>
          <a:stretch>
            <a:fillRect/>
          </a:stretch>
        </p:blipFill>
        <p:spPr bwMode="auto">
          <a:xfrm>
            <a:off x="3143240" y="1214422"/>
            <a:ext cx="3468120" cy="536400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1917</a:t>
            </a:r>
            <a:endParaRPr lang="fr-FR" dirty="0"/>
          </a:p>
        </p:txBody>
      </p:sp>
      <p:pic>
        <p:nvPicPr>
          <p:cNvPr id="18434" name="Picture 2" descr="Description de cette image, également commentée ci-après"/>
          <p:cNvPicPr>
            <a:picLocks noGrp="1" noChangeAspect="1" noChangeArrowheads="1"/>
          </p:cNvPicPr>
          <p:nvPr>
            <p:ph idx="1"/>
          </p:nvPr>
        </p:nvPicPr>
        <p:blipFill>
          <a:blip r:embed="rId2"/>
          <a:srcRect/>
          <a:stretch>
            <a:fillRect/>
          </a:stretch>
        </p:blipFill>
        <p:spPr bwMode="auto">
          <a:xfrm>
            <a:off x="3000364" y="1285860"/>
            <a:ext cx="2864399" cy="5364000"/>
          </a:xfrm>
          <a:prstGeom prst="rect">
            <a:avLst/>
          </a:prstGeom>
          <a:noFill/>
        </p:spPr>
      </p:pic>
      <p:sp>
        <p:nvSpPr>
          <p:cNvPr id="5" name="Rectangle 4"/>
          <p:cNvSpPr/>
          <p:nvPr/>
        </p:nvSpPr>
        <p:spPr>
          <a:xfrm>
            <a:off x="928662" y="1571612"/>
            <a:ext cx="1451423" cy="369332"/>
          </a:xfrm>
          <a:prstGeom prst="rect">
            <a:avLst/>
          </a:prstGeom>
        </p:spPr>
        <p:txBody>
          <a:bodyPr wrap="none">
            <a:spAutoFit/>
          </a:bodyPr>
          <a:lstStyle/>
          <a:p>
            <a:r>
              <a:rPr lang="fr-FR" dirty="0"/>
              <a:t>Marc </a:t>
            </a:r>
            <a:r>
              <a:rPr lang="fr-FR" dirty="0" smtClean="0"/>
              <a:t>Allégret</a:t>
            </a:r>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210</TotalTime>
  <Words>348</Words>
  <Application>Microsoft Office PowerPoint</Application>
  <PresentationFormat>Affichage à l'écran (4:3)</PresentationFormat>
  <Paragraphs>61</Paragraphs>
  <Slides>28</Slides>
  <Notes>0</Notes>
  <HiddenSlides>0</HiddenSlides>
  <MMClips>0</MMClips>
  <ScaleCrop>false</ScaleCrop>
  <HeadingPairs>
    <vt:vector size="4" baseType="variant">
      <vt:variant>
        <vt:lpstr>Thème</vt:lpstr>
      </vt:variant>
      <vt:variant>
        <vt:i4>1</vt:i4>
      </vt:variant>
      <vt:variant>
        <vt:lpstr>Titres des diapositives</vt:lpstr>
      </vt:variant>
      <vt:variant>
        <vt:i4>28</vt:i4>
      </vt:variant>
    </vt:vector>
  </HeadingPairs>
  <TitlesOfParts>
    <vt:vector size="29" baseType="lpstr">
      <vt:lpstr>Thème Office</vt:lpstr>
      <vt:lpstr>Gide 1869-1951</vt:lpstr>
      <vt:lpstr>Diapositive 2</vt:lpstr>
      <vt:lpstr>Les Faux-Monnayeurs: une œuvre autobiographique?</vt:lpstr>
      <vt:lpstr>L’enfance de Gide</vt:lpstr>
      <vt:lpstr>1869-1881</vt:lpstr>
      <vt:lpstr>1882</vt:lpstr>
      <vt:lpstr>1890-1891</vt:lpstr>
      <vt:lpstr>1908</vt:lpstr>
      <vt:lpstr>1917</vt:lpstr>
      <vt:lpstr>1921-1922</vt:lpstr>
      <vt:lpstr>1923</vt:lpstr>
      <vt:lpstr>1925</vt:lpstr>
      <vt:lpstr>1936</vt:lpstr>
      <vt:lpstr>1947</vt:lpstr>
      <vt:lpstr>1951</vt:lpstr>
      <vt:lpstr>Bilan</vt:lpstr>
      <vt:lpstr>Pourquoi André Gide est-il connu ? </vt:lpstr>
      <vt:lpstr>Diapositive 18</vt:lpstr>
      <vt:lpstr>Pourquoi André Gide est-il connu ? </vt:lpstr>
      <vt:lpstr>Pourquoi André Gide est-il connu ? </vt:lpstr>
      <vt:lpstr>Pourquoi André Gide est-il connu ? </vt:lpstr>
      <vt:lpstr>Pourquoi André Gide est-il connu ? </vt:lpstr>
      <vt:lpstr>Pourquoi André Gide est-il connu ? </vt:lpstr>
      <vt:lpstr>Pourquoi André Gide est-il connu ? </vt:lpstr>
      <vt:lpstr>Pourquoi André Gide est-il connu ? </vt:lpstr>
      <vt:lpstr>Pourquoi André Gide est-il connu ? </vt:lpstr>
      <vt:lpstr>Pourquoi André Gide est-il connu ? </vt:lpstr>
      <vt:lpstr>Une œuvre autobiographique?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Gide </dc:title>
  <dc:creator>Karine</dc:creator>
  <cp:lastModifiedBy>Karine</cp:lastModifiedBy>
  <cp:revision>15</cp:revision>
  <dcterms:created xsi:type="dcterms:W3CDTF">2017-09-10T10:36:49Z</dcterms:created>
  <dcterms:modified xsi:type="dcterms:W3CDTF">2017-09-10T14:06:57Z</dcterms:modified>
</cp:coreProperties>
</file>